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A_EADEF845.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25"/>
  </p:notesMasterIdLst>
  <p:sldIdLst>
    <p:sldId id="256" r:id="rId5"/>
    <p:sldId id="257" r:id="rId6"/>
    <p:sldId id="258" r:id="rId7"/>
    <p:sldId id="259" r:id="rId8"/>
    <p:sldId id="265" r:id="rId9"/>
    <p:sldId id="260" r:id="rId10"/>
    <p:sldId id="266" r:id="rId11"/>
    <p:sldId id="261" r:id="rId12"/>
    <p:sldId id="273" r:id="rId13"/>
    <p:sldId id="267" r:id="rId14"/>
    <p:sldId id="277" r:id="rId15"/>
    <p:sldId id="268" r:id="rId16"/>
    <p:sldId id="269" r:id="rId17"/>
    <p:sldId id="270" r:id="rId18"/>
    <p:sldId id="271" r:id="rId19"/>
    <p:sldId id="262" r:id="rId20"/>
    <p:sldId id="275" r:id="rId21"/>
    <p:sldId id="272" r:id="rId22"/>
    <p:sldId id="276" r:id="rId23"/>
    <p:sldId id="278" r:id="rId24"/>
  </p:sldIdLst>
  <p:sldSz cx="14630400" cy="8229600"/>
  <p:notesSz cx="8229600" cy="14630400"/>
  <p:embeddedFontLst>
    <p:embeddedFont>
      <p:font typeface="Cambria Math" panose="02040503050406030204" pitchFamily="18" charset="0"/>
      <p:regular r:id="rId26"/>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DE8EDF1-1B43-5FD7-D947-DD8FB8A99731}" name="Duy Nguyễn Tuấn" initials="DN" userId="2ad86179d47cff7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A6AF"/>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608D58-07C8-6622-F082-4BA9AD9A6039}" v="1" dt="2025-10-28T20:55:27.9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10"/>
  </p:normalViewPr>
  <p:slideViewPr>
    <p:cSldViewPr snapToGrid="0" snapToObjects="1">
      <p:cViewPr varScale="1">
        <p:scale>
          <a:sx n="87" d="100"/>
          <a:sy n="87" d="100"/>
        </p:scale>
        <p:origin x="26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ỊNH HÀ LINH" userId="S::linh221230901@lms.utc.edu.vn::c9178933-3dda-4841-a971-5a1f11d3b603" providerId="AD" clId="Web-{49608D58-07C8-6622-F082-4BA9AD9A6039}"/>
    <pc:docChg chg="modSld">
      <pc:chgData name="TRỊNH HÀ LINH" userId="S::linh221230901@lms.utc.edu.vn::c9178933-3dda-4841-a971-5a1f11d3b603" providerId="AD" clId="Web-{49608D58-07C8-6622-F082-4BA9AD9A6039}" dt="2025-10-28T20:55:27.900" v="0" actId="1076"/>
      <pc:docMkLst>
        <pc:docMk/>
      </pc:docMkLst>
      <pc:sldChg chg="modSp">
        <pc:chgData name="TRỊNH HÀ LINH" userId="S::linh221230901@lms.utc.edu.vn::c9178933-3dda-4841-a971-5a1f11d3b603" providerId="AD" clId="Web-{49608D58-07C8-6622-F082-4BA9AD9A6039}" dt="2025-10-28T20:55:27.900" v="0" actId="1076"/>
        <pc:sldMkLst>
          <pc:docMk/>
          <pc:sldMk cId="93370435" sldId="270"/>
        </pc:sldMkLst>
        <pc:picChg chg="mod">
          <ac:chgData name="TRỊNH HÀ LINH" userId="S::linh221230901@lms.utc.edu.vn::c9178933-3dda-4841-a971-5a1f11d3b603" providerId="AD" clId="Web-{49608D58-07C8-6622-F082-4BA9AD9A6039}" dt="2025-10-28T20:55:27.900" v="0" actId="1076"/>
          <ac:picMkLst>
            <pc:docMk/>
            <pc:sldMk cId="93370435" sldId="270"/>
            <ac:picMk id="6" creationId="{5BBE78D8-558F-F509-B87E-5247FC232D38}"/>
          </ac:picMkLst>
        </pc:picChg>
      </pc:sldChg>
    </pc:docChg>
  </pc:docChgLst>
  <pc:docChgLst>
    <pc:chgData name="TRẦN ĐỨC LƯƠNG" userId="S::luong221230913@lms.utc.edu.vn::306b0b19-42d5-4fdf-bb20-16c7d768af7f" providerId="AD" clId="Web-{B6AC631E-3F55-D01E-3B95-2C8721DF439B}"/>
    <pc:docChg chg="modSld">
      <pc:chgData name="TRẦN ĐỨC LƯƠNG" userId="S::luong221230913@lms.utc.edu.vn::306b0b19-42d5-4fdf-bb20-16c7d768af7f" providerId="AD" clId="Web-{B6AC631E-3F55-D01E-3B95-2C8721DF439B}" dt="2025-10-08T02:47:42.151" v="2" actId="1076"/>
      <pc:docMkLst>
        <pc:docMk/>
      </pc:docMkLst>
      <pc:sldChg chg="modSp">
        <pc:chgData name="TRẦN ĐỨC LƯƠNG" userId="S::luong221230913@lms.utc.edu.vn::306b0b19-42d5-4fdf-bb20-16c7d768af7f" providerId="AD" clId="Web-{B6AC631E-3F55-D01E-3B95-2C8721DF439B}" dt="2025-10-08T02:47:42.151" v="2" actId="1076"/>
        <pc:sldMkLst>
          <pc:docMk/>
          <pc:sldMk cId="3940481093" sldId="266"/>
        </pc:sldMkLst>
        <pc:picChg chg="mod">
          <ac:chgData name="TRẦN ĐỨC LƯƠNG" userId="S::luong221230913@lms.utc.edu.vn::306b0b19-42d5-4fdf-bb20-16c7d768af7f" providerId="AD" clId="Web-{B6AC631E-3F55-D01E-3B95-2C8721DF439B}" dt="2025-10-08T02:47:42.151" v="2" actId="1076"/>
          <ac:picMkLst>
            <pc:docMk/>
            <pc:sldMk cId="3940481093" sldId="266"/>
            <ac:picMk id="38" creationId="{034FCF41-7A31-6C19-1193-EDE53B6FB853}"/>
          </ac:picMkLst>
        </pc:picChg>
      </pc:sldChg>
    </pc:docChg>
  </pc:docChgLst>
  <pc:docChgLst>
    <pc:chgData name="NGUYỄN VIỆT HƯNG" userId="S::hung221230870@lms.utc.edu.vn::e09536f0-269d-43ae-9b39-cef9ca8fbbb0" providerId="AD" clId="Web-{343B44F4-1F76-402C-8F3D-5FE9018DEE06}"/>
    <pc:docChg chg="modSld">
      <pc:chgData name="NGUYỄN VIỆT HƯNG" userId="S::hung221230870@lms.utc.edu.vn::e09536f0-269d-43ae-9b39-cef9ca8fbbb0" providerId="AD" clId="Web-{343B44F4-1F76-402C-8F3D-5FE9018DEE06}" dt="2025-09-28T09:24:03.319" v="1" actId="1076"/>
      <pc:docMkLst>
        <pc:docMk/>
      </pc:docMkLst>
      <pc:sldChg chg="modSp">
        <pc:chgData name="NGUYỄN VIỆT HƯNG" userId="S::hung221230870@lms.utc.edu.vn::e09536f0-269d-43ae-9b39-cef9ca8fbbb0" providerId="AD" clId="Web-{343B44F4-1F76-402C-8F3D-5FE9018DEE06}" dt="2025-09-28T09:24:03.319" v="1" actId="1076"/>
        <pc:sldMkLst>
          <pc:docMk/>
          <pc:sldMk cId="3291606413" sldId="273"/>
        </pc:sldMkLst>
        <pc:picChg chg="mod">
          <ac:chgData name="NGUYỄN VIỆT HƯNG" userId="S::hung221230870@lms.utc.edu.vn::e09536f0-269d-43ae-9b39-cef9ca8fbbb0" providerId="AD" clId="Web-{343B44F4-1F76-402C-8F3D-5FE9018DEE06}" dt="2025-09-28T09:24:03.319" v="1" actId="1076"/>
          <ac:picMkLst>
            <pc:docMk/>
            <pc:sldMk cId="3291606413" sldId="273"/>
            <ac:picMk id="25" creationId="{F5733717-105E-3719-F548-8547C8B76BB4}"/>
          </ac:picMkLst>
        </pc:picChg>
      </pc:sldChg>
    </pc:docChg>
  </pc:docChgLst>
</pc:chgInfo>
</file>

<file path=ppt/comments/modernComment_10A_EADEF845.xml><?xml version="1.0" encoding="utf-8"?>
<p188:cmLst xmlns:a="http://schemas.openxmlformats.org/drawingml/2006/main" xmlns:r="http://schemas.openxmlformats.org/officeDocument/2006/relationships" xmlns:p188="http://schemas.microsoft.com/office/powerpoint/2018/8/main">
  <p188:cm id="{257E1183-2261-4FD7-B9A4-E94C07F988B1}" authorId="{5DE8EDF1-1B43-5FD7-D947-DD8FB8A99731}" created="2025-09-14T06:04:17.044">
    <pc:sldMkLst xmlns:pc="http://schemas.microsoft.com/office/powerpoint/2013/main/command">
      <pc:docMk/>
      <pc:sldMk cId="3940481093" sldId="266"/>
    </pc:sldMkLst>
    <p188:txBody>
      <a:bodyPr/>
      <a:lstStyle/>
      <a:p>
        <a:r>
          <a:rPr lang="vi-VN"/>
          <a:t>d(Jack, Jim): (Fever: 1, Cough: 0, Test-1: 1, Test-2: 0, Test-3: 0, Test-4: 0) vs (Fever: 1, Cough: 1, Test-1: 0, Test-2: 0, Test-3: 0, Test-4: 0)
 r = 1 (Jack: Test-1=1, Jim: Test-1=0)
 s = 1 (Jack: Cough=0, Jim: Cough=1)
 q = 1 (Fever: 1) 
d(Jack,Jim) = \frac{1+1}{1+1+1} = 0.67
d(Jack, Mary): (Fever: 1, Cough: 0, Test-1: 1, Test-2: 0, Test-3: 0, Test-4: 0) vs (Fever: 1, Cough: 0, Test-1: 0, Test-2: 1, Test-3: 0, Test-4: 1)
 r = 1 (Jack: Test-1=1, Mary: Test-1=0)
 s = 2 (Jack: Test-2=0, Mary: Test-2=1; Jack: Test-4=0, Mary: Test-4=1)
 q = 1 (Fever: 1) 
d(Jack,Mary) = \frac{1+2}{1+1+2} = 0.75
d(Jim, Mary): (Fever: 1, Cough: 1, Test-1: 0, Test-2: 0, Test-3: 0, Test-4: 0) vs (Fever: 1, Cough: 0, Test-1: 0, Test-2: 1, Test-3: 0, Test-4: 1) 
r = 1 (Jim: Cough=1, Mary: Cough=0)
 s = 2 (Jim: Test-2=0, Mary: Test-2=1; Jim: Test-4=0, Mary: Test-4=1)
 q = 1 (Fever: 1) 
d(Jim,Mary) = \frac{1+2}{1+1+2} = 0.75$</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407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ABD20-4F6B-958E-E6EC-B1A0F10CA9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45D6FE-742D-A049-1DC7-A7B1B35F8F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66F5C0-5CC0-9BDD-CB21-2CF8C0B7DE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960586-577E-8927-D344-4EA69C266A28}"/>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334618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846B8-721F-F44C-741E-3409FF4532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537BE-D02C-D4B1-6195-EF7D536077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D1A558-E00E-6162-3C26-6963F993BE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7F2DEA-122F-5ED3-009A-8519F068A46D}"/>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662759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B1A4B-2152-C0D0-8E23-710009FDEE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738D12-D991-2A3F-593E-87989E55B5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9A9235-7AD8-E5FD-E949-DFB86FEE9C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721926-BA4E-BA64-3515-19327E1C8988}"/>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244058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63E89-E3F6-5FC8-D9C5-24867111C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158542-A92A-F61A-A25B-1882C22E35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89B9FE-2370-B6C8-9F3B-6702F66A65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89E31D-DA0B-3E7D-F27B-A8718EBECC41}"/>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505795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412A5-7D47-32E2-2A8F-CE31B6D5B9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D1ECD3-5486-5963-1BB8-08229BEE55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4A939F-170B-22A9-D42A-4941067601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AE2403-004D-40E1-4495-F6320B02A497}"/>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41669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922F9-068F-9D5E-DB95-C9A9F24FE0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771D6E-404B-645E-71F4-6F01304793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DD3B76-EFCB-4678-9953-9A585F6C42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35AC43-2DA4-5C58-7E27-150A2ECC1A16}"/>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664745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0F8DE-2062-55F0-ECB6-A235C2241D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1E88C9-65F3-3C46-ACAE-05008A6E81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1EC71-34AC-0730-FB7F-26DD93BEC2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04B23D-A651-A915-F0EC-54750476ECB3}"/>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517263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FF345-C3A5-83BF-BF74-BF96826ACA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5E24C2-5340-2758-1A71-1D48E1D072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6672A-A3AE-E829-082F-BD84C9C073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5F31A8-6FA6-73E2-5F67-B9F6B6D0C5B0}"/>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439786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0A_EADEF845.xm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00099"/>
            <a:ext cx="7556421" cy="2126337"/>
          </a:xfrm>
          <a:prstGeom prst="rect">
            <a:avLst/>
          </a:prstGeom>
          <a:noFill/>
          <a:ln/>
        </p:spPr>
        <p:txBody>
          <a:bodyPr wrap="square" lIns="0" tIns="0" rIns="0" bIns="0" rtlCol="0" anchor="t"/>
          <a:lstStyle/>
          <a:p>
            <a:pPr marL="0" indent="0" algn="ctr">
              <a:lnSpc>
                <a:spcPts val="5550"/>
              </a:lnSpc>
              <a:buNone/>
            </a:pPr>
            <a:r>
              <a:rPr lang="en-US" sz="44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Độ đo tương đồng và khoảng cách trong khai phá dữ liệu</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6280190" y="5166598"/>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CFD0D8"/>
                </a:solidFill>
                <a:latin typeface="Times New Roman" panose="02020603050405020304" pitchFamily="18" charset="0"/>
                <a:ea typeface="Instrument Sans Medium" pitchFamily="34" charset="-122"/>
                <a:cs typeface="Times New Roman" panose="02020603050405020304" pitchFamily="18" charset="0"/>
              </a:rPr>
              <a:t>Phân tích dữ liệu hiệu quả với các phương pháp đo lường chính xác</a:t>
            </a:r>
            <a:endParaRPr lang="en-US" sz="1750" dirty="0">
              <a:latin typeface="Times New Roman" panose="02020603050405020304" pitchFamily="18" charset="0"/>
              <a:cs typeface="Times New Roman" panose="02020603050405020304" pitchFamily="18" charset="0"/>
            </a:endParaRPr>
          </a:p>
        </p:txBody>
      </p:sp>
      <p:pic>
        <p:nvPicPr>
          <p:cNvPr id="6" name="Hình ảnh 5">
            <a:extLst>
              <a:ext uri="{FF2B5EF4-FFF2-40B4-BE49-F238E27FC236}">
                <a16:creationId xmlns:a16="http://schemas.microsoft.com/office/drawing/2014/main" id="{E3CA733D-C366-A023-897E-2E5C59D2CA25}"/>
              </a:ext>
            </a:extLst>
          </p:cNvPr>
          <p:cNvPicPr>
            <a:picLocks noChangeAspect="1"/>
          </p:cNvPicPr>
          <p:nvPr/>
        </p:nvPicPr>
        <p:blipFill>
          <a:blip r:embed="rId4"/>
          <a:stretch>
            <a:fillRect/>
          </a:stretch>
        </p:blipFill>
        <p:spPr>
          <a:xfrm>
            <a:off x="10943711" y="7400809"/>
            <a:ext cx="3686689" cy="8287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B3813-8C77-7FAE-8051-2A14E3BDB37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67563BC-98E8-A457-37E0-780134554871}"/>
              </a:ext>
            </a:extLst>
          </p:cNvPr>
          <p:cNvSpPr/>
          <p:nvPr/>
        </p:nvSpPr>
        <p:spPr>
          <a:xfrm>
            <a:off x="589002" y="467201"/>
            <a:ext cx="13452396" cy="1051798"/>
          </a:xfrm>
          <a:prstGeom prst="rect">
            <a:avLst/>
          </a:prstGeom>
          <a:noFill/>
          <a:ln/>
        </p:spPr>
        <p:txBody>
          <a:bodyPr wrap="square" lIns="0" tIns="0" rIns="0" bIns="0" rtlCol="0" anchor="t"/>
          <a:lstStyle/>
          <a:p>
            <a:pPr marL="0" indent="0" algn="l">
              <a:lnSpc>
                <a:spcPts val="4100"/>
              </a:lnSpc>
              <a:buNone/>
            </a:pPr>
            <a:r>
              <a:rPr lang="en-US"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4. </a:t>
            </a:r>
            <a:r>
              <a:rPr lang="en-US" sz="33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Độ</a:t>
            </a:r>
            <a:r>
              <a:rPr lang="en-US"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đo không tương đồng cho dữ liệu số (Numeric Data): Khoảng cách Minkowski</a:t>
            </a:r>
            <a:endParaRPr lang="en-US" sz="3300" dirty="0">
              <a:latin typeface="Times New Roman" panose="02020603050405020304" pitchFamily="18" charset="0"/>
              <a:cs typeface="Times New Roman" panose="02020603050405020304" pitchFamily="18" charset="0"/>
            </a:endParaRPr>
          </a:p>
        </p:txBody>
      </p:sp>
      <p:sp>
        <p:nvSpPr>
          <p:cNvPr id="5" name="Text 3">
            <a:extLst>
              <a:ext uri="{FF2B5EF4-FFF2-40B4-BE49-F238E27FC236}">
                <a16:creationId xmlns:a16="http://schemas.microsoft.com/office/drawing/2014/main" id="{4A76489E-0423-38F7-5643-7701676594CA}"/>
              </a:ext>
            </a:extLst>
          </p:cNvPr>
          <p:cNvSpPr/>
          <p:nvPr/>
        </p:nvSpPr>
        <p:spPr>
          <a:xfrm>
            <a:off x="589002" y="2892623"/>
            <a:ext cx="13452396" cy="421481"/>
          </a:xfrm>
          <a:prstGeom prst="rect">
            <a:avLst/>
          </a:prstGeom>
          <a:noFill/>
          <a:ln/>
        </p:spPr>
        <p:txBody>
          <a:bodyPr wrap="none" lIns="0" tIns="0" rIns="0" bIns="0" rtlCol="0" anchor="t"/>
          <a:lstStyle/>
          <a:p>
            <a:pPr marL="0" indent="0" algn="l">
              <a:lnSpc>
                <a:spcPts val="2350"/>
              </a:lnSpc>
              <a:buNone/>
            </a:pPr>
            <a:endParaRPr lang="en-US" sz="1450" dirty="0">
              <a:latin typeface="Times New Roman" panose="02020603050405020304" pitchFamily="18" charset="0"/>
              <a:cs typeface="Times New Roman" panose="02020603050405020304" pitchFamily="18" charset="0"/>
            </a:endParaRPr>
          </a:p>
        </p:txBody>
      </p:sp>
      <p:sp>
        <p:nvSpPr>
          <p:cNvPr id="13" name="Text 9">
            <a:extLst>
              <a:ext uri="{FF2B5EF4-FFF2-40B4-BE49-F238E27FC236}">
                <a16:creationId xmlns:a16="http://schemas.microsoft.com/office/drawing/2014/main" id="{8870CBFF-3A48-2006-0E09-70AF71BD8E20}"/>
              </a:ext>
            </a:extLst>
          </p:cNvPr>
          <p:cNvSpPr/>
          <p:nvPr/>
        </p:nvSpPr>
        <p:spPr>
          <a:xfrm>
            <a:off x="589002" y="6103977"/>
            <a:ext cx="13452396" cy="888325"/>
          </a:xfrm>
          <a:prstGeom prst="rect">
            <a:avLst/>
          </a:prstGeom>
          <a:noFill/>
          <a:ln/>
        </p:spPr>
        <p:txBody>
          <a:bodyPr wrap="square" lIns="0" tIns="0" rIns="0" bIns="0" rtlCol="0" anchor="t"/>
          <a:lstStyle/>
          <a:p>
            <a:pPr marL="0" indent="0" algn="l">
              <a:lnSpc>
                <a:spcPts val="2350"/>
              </a:lnSpc>
              <a:buNone/>
            </a:pPr>
            <a:endParaRPr lang="en-US" sz="1450" dirty="0">
              <a:latin typeface="Times New Roman" panose="02020603050405020304" pitchFamily="18" charset="0"/>
              <a:cs typeface="Times New Roman" panose="02020603050405020304" pitchFamily="18" charset="0"/>
            </a:endParaRPr>
          </a:p>
        </p:txBody>
      </p:sp>
      <p:pic>
        <p:nvPicPr>
          <p:cNvPr id="16" name="Hình ảnh 15">
            <a:extLst>
              <a:ext uri="{FF2B5EF4-FFF2-40B4-BE49-F238E27FC236}">
                <a16:creationId xmlns:a16="http://schemas.microsoft.com/office/drawing/2014/main" id="{215DFA37-98F0-43EC-348E-E2E84363374E}"/>
              </a:ext>
            </a:extLst>
          </p:cNvPr>
          <p:cNvPicPr>
            <a:picLocks noChangeAspect="1"/>
          </p:cNvPicPr>
          <p:nvPr/>
        </p:nvPicPr>
        <p:blipFill>
          <a:blip r:embed="rId3"/>
          <a:stretch>
            <a:fillRect/>
          </a:stretch>
        </p:blipFill>
        <p:spPr>
          <a:xfrm>
            <a:off x="10943711" y="7357766"/>
            <a:ext cx="3686689" cy="828791"/>
          </a:xfrm>
          <a:prstGeom prst="rect">
            <a:avLst/>
          </a:prstGeom>
        </p:spPr>
      </p:pic>
      <p:pic>
        <p:nvPicPr>
          <p:cNvPr id="20" name="Hình ảnh 19">
            <a:extLst>
              <a:ext uri="{FF2B5EF4-FFF2-40B4-BE49-F238E27FC236}">
                <a16:creationId xmlns:a16="http://schemas.microsoft.com/office/drawing/2014/main" id="{D472F49A-E88D-1F3F-032D-A0DA51098955}"/>
              </a:ext>
            </a:extLst>
          </p:cNvPr>
          <p:cNvPicPr>
            <a:picLocks noChangeAspect="1"/>
          </p:cNvPicPr>
          <p:nvPr/>
        </p:nvPicPr>
        <p:blipFill>
          <a:blip r:embed="rId4"/>
          <a:stretch>
            <a:fillRect/>
          </a:stretch>
        </p:blipFill>
        <p:spPr>
          <a:xfrm>
            <a:off x="-1" y="1518999"/>
            <a:ext cx="14619249" cy="6667558"/>
          </a:xfrm>
          <a:prstGeom prst="rect">
            <a:avLst/>
          </a:prstGeom>
        </p:spPr>
      </p:pic>
    </p:spTree>
    <p:extLst>
      <p:ext uri="{BB962C8B-B14F-4D97-AF65-F5344CB8AC3E}">
        <p14:creationId xmlns:p14="http://schemas.microsoft.com/office/powerpoint/2010/main" val="1151417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799987"/>
            <a:ext cx="11850053" cy="708779"/>
          </a:xfrm>
          <a:prstGeom prst="rect">
            <a:avLst/>
          </a:prstGeom>
          <a:noFill/>
          <a:ln/>
        </p:spPr>
        <p:txBody>
          <a:bodyPr wrap="none" lIns="0" tIns="0" rIns="0" bIns="0" rtlCol="0" anchor="t"/>
          <a:lstStyle/>
          <a:p>
            <a:pPr marL="0" indent="0" algn="l">
              <a:lnSpc>
                <a:spcPts val="5550"/>
              </a:lnSpc>
              <a:buNone/>
            </a:pPr>
            <a:r>
              <a:rPr lang="en-US" sz="44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Bài tập: Tính khoảng cách giữa các đối tượng</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284892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Times New Roman" panose="02020603050405020304" pitchFamily="18" charset="0"/>
                <a:ea typeface="Instrument Sans Medium" pitchFamily="34" charset="-122"/>
                <a:cs typeface="Times New Roman" panose="02020603050405020304" pitchFamily="18" charset="0"/>
              </a:rPr>
              <a:t>Cho hai đối tượng được biểu diễn bằng các bộ giá trị (22, 1, 42, 10) và (20, 0, 36, 8).</a:t>
            </a:r>
            <a:endParaRPr lang="en-US" sz="1750" dirty="0">
              <a:latin typeface="Times New Roman" panose="02020603050405020304" pitchFamily="18" charset="0"/>
              <a:cs typeface="Times New Roman" panose="02020603050405020304" pitchFamily="18" charset="0"/>
            </a:endParaRPr>
          </a:p>
        </p:txBody>
      </p:sp>
      <p:sp>
        <p:nvSpPr>
          <p:cNvPr id="4" name="Shape 2"/>
          <p:cNvSpPr/>
          <p:nvPr/>
        </p:nvSpPr>
        <p:spPr>
          <a:xfrm>
            <a:off x="793790" y="3466981"/>
            <a:ext cx="6407944" cy="1367909"/>
          </a:xfrm>
          <a:prstGeom prst="roundRect">
            <a:avLst>
              <a:gd name="adj" fmla="val 10695"/>
            </a:avLst>
          </a:prstGeom>
          <a:solidFill>
            <a:srgbClr val="2A2A2D">
              <a:alpha val="95000"/>
            </a:srgbClr>
          </a:solidFill>
          <a:ln w="30480">
            <a:solidFill>
              <a:srgbClr val="56565B"/>
            </a:solidFill>
            <a:prstDash val="solid"/>
          </a:ln>
        </p:spPr>
        <p:txBody>
          <a:bodyPr/>
          <a:lstStyle/>
          <a:p>
            <a:endParaRPr lang="vi-VN">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763310" y="3466981"/>
            <a:ext cx="121920" cy="1367909"/>
          </a:xfrm>
          <a:prstGeom prst="rect">
            <a:avLst/>
          </a:prstGeom>
        </p:spPr>
      </p:pic>
      <p:sp>
        <p:nvSpPr>
          <p:cNvPr id="6" name="Text 3"/>
          <p:cNvSpPr/>
          <p:nvPr/>
        </p:nvSpPr>
        <p:spPr>
          <a:xfrm>
            <a:off x="1142524" y="3724275"/>
            <a:ext cx="338899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a. Khoảng cách Euclidean</a:t>
            </a:r>
            <a:endParaRPr lang="en-US" sz="2200" dirty="0">
              <a:latin typeface="Times New Roman" panose="02020603050405020304" pitchFamily="18" charset="0"/>
              <a:cs typeface="Times New Roman" panose="02020603050405020304" pitchFamily="18" charset="0"/>
            </a:endParaRPr>
          </a:p>
        </p:txBody>
      </p:sp>
      <p:sp>
        <p:nvSpPr>
          <p:cNvPr id="7" name="Text 4"/>
          <p:cNvSpPr/>
          <p:nvPr/>
        </p:nvSpPr>
        <p:spPr>
          <a:xfrm>
            <a:off x="1142524" y="4214693"/>
            <a:ext cx="5801916"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Times New Roman" panose="02020603050405020304" pitchFamily="18" charset="0"/>
                <a:ea typeface="Instrument Sans Medium" pitchFamily="34" charset="-122"/>
                <a:cs typeface="Times New Roman" panose="02020603050405020304" pitchFamily="18" charset="0"/>
              </a:rPr>
              <a:t>Tính khoảng cách Euclidean giữa hai đối tượng.</a:t>
            </a:r>
            <a:endParaRPr lang="en-US" sz="1750" dirty="0">
              <a:latin typeface="Times New Roman" panose="02020603050405020304" pitchFamily="18" charset="0"/>
              <a:cs typeface="Times New Roman" panose="02020603050405020304" pitchFamily="18" charset="0"/>
            </a:endParaRPr>
          </a:p>
        </p:txBody>
      </p:sp>
      <p:sp>
        <p:nvSpPr>
          <p:cNvPr id="8" name="Shape 5"/>
          <p:cNvSpPr/>
          <p:nvPr/>
        </p:nvSpPr>
        <p:spPr>
          <a:xfrm>
            <a:off x="7428548" y="3466981"/>
            <a:ext cx="6408063" cy="1367909"/>
          </a:xfrm>
          <a:prstGeom prst="roundRect">
            <a:avLst>
              <a:gd name="adj" fmla="val 10695"/>
            </a:avLst>
          </a:prstGeom>
          <a:solidFill>
            <a:srgbClr val="2A2A2D">
              <a:alpha val="95000"/>
            </a:srgbClr>
          </a:solidFill>
          <a:ln w="30480">
            <a:solidFill>
              <a:srgbClr val="56565B"/>
            </a:solidFill>
            <a:prstDash val="solid"/>
          </a:ln>
        </p:spPr>
        <p:txBody>
          <a:bodyPr/>
          <a:lstStyle/>
          <a:p>
            <a:endParaRPr lang="vi-VN">
              <a:latin typeface="Times New Roman" panose="02020603050405020304" pitchFamily="18" charset="0"/>
              <a:cs typeface="Times New Roman" panose="02020603050405020304" pitchFamily="18" charset="0"/>
            </a:endParaRPr>
          </a:p>
        </p:txBody>
      </p:sp>
      <p:pic>
        <p:nvPicPr>
          <p:cNvPr id="9" name="Image 1" descr="preencoded.png"/>
          <p:cNvPicPr>
            <a:picLocks noChangeAspect="1"/>
          </p:cNvPicPr>
          <p:nvPr/>
        </p:nvPicPr>
        <p:blipFill>
          <a:blip r:embed="rId3"/>
          <a:stretch>
            <a:fillRect/>
          </a:stretch>
        </p:blipFill>
        <p:spPr>
          <a:xfrm>
            <a:off x="7398067" y="3466981"/>
            <a:ext cx="121920" cy="1367909"/>
          </a:xfrm>
          <a:prstGeom prst="rect">
            <a:avLst/>
          </a:prstGeom>
        </p:spPr>
      </p:pic>
      <p:sp>
        <p:nvSpPr>
          <p:cNvPr id="10" name="Text 6"/>
          <p:cNvSpPr/>
          <p:nvPr/>
        </p:nvSpPr>
        <p:spPr>
          <a:xfrm>
            <a:off x="7777282" y="3724275"/>
            <a:ext cx="356675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b. Khoảng cách Manhattan</a:t>
            </a:r>
            <a:endParaRPr lang="en-US" sz="2200" dirty="0">
              <a:latin typeface="Times New Roman" panose="02020603050405020304" pitchFamily="18" charset="0"/>
              <a:cs typeface="Times New Roman" panose="02020603050405020304" pitchFamily="18" charset="0"/>
            </a:endParaRPr>
          </a:p>
        </p:txBody>
      </p:sp>
      <p:sp>
        <p:nvSpPr>
          <p:cNvPr id="11" name="Text 7"/>
          <p:cNvSpPr/>
          <p:nvPr/>
        </p:nvSpPr>
        <p:spPr>
          <a:xfrm>
            <a:off x="7777282" y="4214693"/>
            <a:ext cx="5802035"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Times New Roman" panose="02020603050405020304" pitchFamily="18" charset="0"/>
                <a:ea typeface="Instrument Sans Medium" pitchFamily="34" charset="-122"/>
                <a:cs typeface="Times New Roman" panose="02020603050405020304" pitchFamily="18" charset="0"/>
              </a:rPr>
              <a:t>Tính khoảng cách Manhattan giữa hai đối tượng.</a:t>
            </a:r>
            <a:endParaRPr lang="en-US" sz="1750" dirty="0">
              <a:latin typeface="Times New Roman" panose="02020603050405020304" pitchFamily="18" charset="0"/>
              <a:cs typeface="Times New Roman" panose="02020603050405020304" pitchFamily="18" charset="0"/>
            </a:endParaRPr>
          </a:p>
        </p:txBody>
      </p:sp>
      <p:sp>
        <p:nvSpPr>
          <p:cNvPr id="12" name="Shape 8"/>
          <p:cNvSpPr/>
          <p:nvPr/>
        </p:nvSpPr>
        <p:spPr>
          <a:xfrm>
            <a:off x="793790" y="5061704"/>
            <a:ext cx="6407944" cy="1367909"/>
          </a:xfrm>
          <a:prstGeom prst="roundRect">
            <a:avLst>
              <a:gd name="adj" fmla="val 10695"/>
            </a:avLst>
          </a:prstGeom>
          <a:solidFill>
            <a:srgbClr val="2A2A2D">
              <a:alpha val="95000"/>
            </a:srgbClr>
          </a:solidFill>
          <a:ln w="30480">
            <a:solidFill>
              <a:srgbClr val="56565B"/>
            </a:solidFill>
            <a:prstDash val="solid"/>
          </a:ln>
        </p:spPr>
        <p:txBody>
          <a:bodyPr/>
          <a:lstStyle/>
          <a:p>
            <a:endParaRPr lang="vi-VN">
              <a:latin typeface="Times New Roman" panose="02020603050405020304" pitchFamily="18" charset="0"/>
              <a:cs typeface="Times New Roman" panose="02020603050405020304" pitchFamily="18" charset="0"/>
            </a:endParaRPr>
          </a:p>
        </p:txBody>
      </p:sp>
      <p:pic>
        <p:nvPicPr>
          <p:cNvPr id="13" name="Image 2" descr="preencoded.png"/>
          <p:cNvPicPr>
            <a:picLocks noChangeAspect="1"/>
          </p:cNvPicPr>
          <p:nvPr/>
        </p:nvPicPr>
        <p:blipFill>
          <a:blip r:embed="rId3"/>
          <a:stretch>
            <a:fillRect/>
          </a:stretch>
        </p:blipFill>
        <p:spPr>
          <a:xfrm>
            <a:off x="763310" y="5061704"/>
            <a:ext cx="121920" cy="1367909"/>
          </a:xfrm>
          <a:prstGeom prst="rect">
            <a:avLst/>
          </a:prstGeom>
        </p:spPr>
      </p:pic>
      <p:sp>
        <p:nvSpPr>
          <p:cNvPr id="14" name="Text 9"/>
          <p:cNvSpPr/>
          <p:nvPr/>
        </p:nvSpPr>
        <p:spPr>
          <a:xfrm>
            <a:off x="1142524" y="5318998"/>
            <a:ext cx="4247912"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c. Khoảng cách Minkowski (h=3)</a:t>
            </a:r>
            <a:endParaRPr lang="en-US" sz="2200" dirty="0">
              <a:latin typeface="Times New Roman" panose="02020603050405020304" pitchFamily="18" charset="0"/>
              <a:cs typeface="Times New Roman" panose="02020603050405020304" pitchFamily="18" charset="0"/>
            </a:endParaRPr>
          </a:p>
        </p:txBody>
      </p:sp>
      <p:sp>
        <p:nvSpPr>
          <p:cNvPr id="15" name="Text 10"/>
          <p:cNvSpPr/>
          <p:nvPr/>
        </p:nvSpPr>
        <p:spPr>
          <a:xfrm>
            <a:off x="1142524" y="5809417"/>
            <a:ext cx="5801916"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Times New Roman" panose="02020603050405020304" pitchFamily="18" charset="0"/>
                <a:ea typeface="Instrument Sans Medium" pitchFamily="34" charset="-122"/>
                <a:cs typeface="Times New Roman" panose="02020603050405020304" pitchFamily="18" charset="0"/>
              </a:rPr>
              <a:t>Tính khoảng cách Minkowski với h = 3.</a:t>
            </a:r>
            <a:endParaRPr lang="en-US" sz="1750" dirty="0">
              <a:latin typeface="Times New Roman" panose="02020603050405020304" pitchFamily="18" charset="0"/>
              <a:cs typeface="Times New Roman" panose="02020603050405020304" pitchFamily="18" charset="0"/>
            </a:endParaRPr>
          </a:p>
        </p:txBody>
      </p:sp>
      <p:sp>
        <p:nvSpPr>
          <p:cNvPr id="16" name="Shape 11"/>
          <p:cNvSpPr/>
          <p:nvPr/>
        </p:nvSpPr>
        <p:spPr>
          <a:xfrm>
            <a:off x="7428548" y="5061704"/>
            <a:ext cx="6408063" cy="1367909"/>
          </a:xfrm>
          <a:prstGeom prst="roundRect">
            <a:avLst>
              <a:gd name="adj" fmla="val 10695"/>
            </a:avLst>
          </a:prstGeom>
          <a:solidFill>
            <a:srgbClr val="2A2A2D">
              <a:alpha val="95000"/>
            </a:srgbClr>
          </a:solidFill>
          <a:ln w="30480">
            <a:solidFill>
              <a:srgbClr val="56565B"/>
            </a:solidFill>
            <a:prstDash val="solid"/>
          </a:ln>
        </p:spPr>
        <p:txBody>
          <a:bodyPr/>
          <a:lstStyle/>
          <a:p>
            <a:endParaRPr lang="vi-VN">
              <a:latin typeface="Times New Roman" panose="02020603050405020304" pitchFamily="18" charset="0"/>
              <a:cs typeface="Times New Roman" panose="02020603050405020304" pitchFamily="18" charset="0"/>
            </a:endParaRPr>
          </a:p>
        </p:txBody>
      </p:sp>
      <p:pic>
        <p:nvPicPr>
          <p:cNvPr id="17" name="Image 3" descr="preencoded.png"/>
          <p:cNvPicPr>
            <a:picLocks noChangeAspect="1"/>
          </p:cNvPicPr>
          <p:nvPr/>
        </p:nvPicPr>
        <p:blipFill>
          <a:blip r:embed="rId3"/>
          <a:stretch>
            <a:fillRect/>
          </a:stretch>
        </p:blipFill>
        <p:spPr>
          <a:xfrm>
            <a:off x="7398067" y="5061704"/>
            <a:ext cx="121920" cy="1367909"/>
          </a:xfrm>
          <a:prstGeom prst="rect">
            <a:avLst/>
          </a:prstGeom>
        </p:spPr>
      </p:pic>
      <p:sp>
        <p:nvSpPr>
          <p:cNvPr id="18" name="Text 12"/>
          <p:cNvSpPr/>
          <p:nvPr/>
        </p:nvSpPr>
        <p:spPr>
          <a:xfrm>
            <a:off x="7777282" y="5318998"/>
            <a:ext cx="3606641"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d. Khoảng cách Supremum</a:t>
            </a:r>
            <a:endParaRPr lang="en-US" sz="2200" dirty="0">
              <a:latin typeface="Times New Roman" panose="02020603050405020304" pitchFamily="18" charset="0"/>
              <a:cs typeface="Times New Roman" panose="02020603050405020304" pitchFamily="18" charset="0"/>
            </a:endParaRPr>
          </a:p>
        </p:txBody>
      </p:sp>
      <p:sp>
        <p:nvSpPr>
          <p:cNvPr id="19" name="Text 13"/>
          <p:cNvSpPr/>
          <p:nvPr/>
        </p:nvSpPr>
        <p:spPr>
          <a:xfrm>
            <a:off x="7777282" y="5809417"/>
            <a:ext cx="5802035"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Times New Roman" panose="02020603050405020304" pitchFamily="18" charset="0"/>
                <a:ea typeface="Instrument Sans Medium" pitchFamily="34" charset="-122"/>
                <a:cs typeface="Times New Roman" panose="02020603050405020304" pitchFamily="18" charset="0"/>
              </a:rPr>
              <a:t>Tính khoảng cách supremum giữa hai đối tượng.</a:t>
            </a:r>
            <a:endParaRPr lang="en-US" sz="1750" dirty="0">
              <a:latin typeface="Times New Roman" panose="02020603050405020304" pitchFamily="18" charset="0"/>
              <a:cs typeface="Times New Roman" panose="02020603050405020304" pitchFamily="18" charset="0"/>
            </a:endParaRPr>
          </a:p>
        </p:txBody>
      </p:sp>
      <p:pic>
        <p:nvPicPr>
          <p:cNvPr id="20" name="Hình ảnh 19">
            <a:extLst>
              <a:ext uri="{FF2B5EF4-FFF2-40B4-BE49-F238E27FC236}">
                <a16:creationId xmlns:a16="http://schemas.microsoft.com/office/drawing/2014/main" id="{50DBCCCA-73BA-991F-B266-C9DF6427B94E}"/>
              </a:ext>
            </a:extLst>
          </p:cNvPr>
          <p:cNvPicPr>
            <a:picLocks noChangeAspect="1"/>
          </p:cNvPicPr>
          <p:nvPr/>
        </p:nvPicPr>
        <p:blipFill>
          <a:blip r:embed="rId4"/>
          <a:stretch>
            <a:fillRect/>
          </a:stretch>
        </p:blipFill>
        <p:spPr>
          <a:xfrm>
            <a:off x="10943711" y="7357766"/>
            <a:ext cx="3686689" cy="82879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89477-A732-13E6-4857-16F20CFCEED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4CDB14F-CED6-2901-8A23-3E8EB50D2289}"/>
              </a:ext>
            </a:extLst>
          </p:cNvPr>
          <p:cNvSpPr/>
          <p:nvPr/>
        </p:nvSpPr>
        <p:spPr>
          <a:xfrm>
            <a:off x="589002" y="467201"/>
            <a:ext cx="13452396" cy="1051798"/>
          </a:xfrm>
          <a:prstGeom prst="rect">
            <a:avLst/>
          </a:prstGeom>
          <a:noFill/>
          <a:ln/>
        </p:spPr>
        <p:txBody>
          <a:bodyPr wrap="square" lIns="0" tIns="0" rIns="0" bIns="0" rtlCol="0" anchor="t"/>
          <a:lstStyle/>
          <a:p>
            <a:pPr>
              <a:lnSpc>
                <a:spcPts val="4100"/>
              </a:lnSpc>
            </a:pPr>
            <a:r>
              <a:rPr lang="en-US"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5.  </a:t>
            </a:r>
            <a:r>
              <a:rPr lang="vi-VN"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Độ bất tương đồng cho các thuộc tính  có thứ tự (</a:t>
            </a:r>
            <a:r>
              <a:rPr lang="vi-VN" sz="33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ordinal</a:t>
            </a:r>
            <a:r>
              <a:rPr lang="vi-VN"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a:t>
            </a:r>
            <a:r>
              <a:rPr lang="vi-VN" sz="33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attributes</a:t>
            </a:r>
            <a:r>
              <a:rPr lang="vi-VN"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a:t>
            </a:r>
            <a:endParaRPr lang="en-US" sz="3300" dirty="0">
              <a:latin typeface="Times New Roman" panose="02020603050405020304" pitchFamily="18" charset="0"/>
              <a:cs typeface="Times New Roman" panose="02020603050405020304" pitchFamily="18" charset="0"/>
            </a:endParaRPr>
          </a:p>
        </p:txBody>
      </p:sp>
      <p:sp>
        <p:nvSpPr>
          <p:cNvPr id="5" name="Text 3">
            <a:extLst>
              <a:ext uri="{FF2B5EF4-FFF2-40B4-BE49-F238E27FC236}">
                <a16:creationId xmlns:a16="http://schemas.microsoft.com/office/drawing/2014/main" id="{EC241426-0ED1-E32D-36CB-3A93C3F4357E}"/>
              </a:ext>
            </a:extLst>
          </p:cNvPr>
          <p:cNvSpPr/>
          <p:nvPr/>
        </p:nvSpPr>
        <p:spPr>
          <a:xfrm>
            <a:off x="589002" y="2892623"/>
            <a:ext cx="13452396" cy="421481"/>
          </a:xfrm>
          <a:prstGeom prst="rect">
            <a:avLst/>
          </a:prstGeom>
          <a:noFill/>
          <a:ln/>
        </p:spPr>
        <p:txBody>
          <a:bodyPr wrap="none" lIns="0" tIns="0" rIns="0" bIns="0" rtlCol="0" anchor="t"/>
          <a:lstStyle/>
          <a:p>
            <a:pPr marL="0" indent="0" algn="l">
              <a:lnSpc>
                <a:spcPts val="2350"/>
              </a:lnSpc>
              <a:buNone/>
            </a:pPr>
            <a:endParaRPr lang="en-US" sz="1450" dirty="0">
              <a:latin typeface="Times New Roman" panose="02020603050405020304" pitchFamily="18" charset="0"/>
              <a:cs typeface="Times New Roman" panose="02020603050405020304" pitchFamily="18" charset="0"/>
            </a:endParaRPr>
          </a:p>
        </p:txBody>
      </p:sp>
      <p:pic>
        <p:nvPicPr>
          <p:cNvPr id="16" name="Hình ảnh 15">
            <a:extLst>
              <a:ext uri="{FF2B5EF4-FFF2-40B4-BE49-F238E27FC236}">
                <a16:creationId xmlns:a16="http://schemas.microsoft.com/office/drawing/2014/main" id="{74689E96-2A6B-E486-8FCF-0BCD4B1E48B8}"/>
              </a:ext>
            </a:extLst>
          </p:cNvPr>
          <p:cNvPicPr>
            <a:picLocks noChangeAspect="1"/>
          </p:cNvPicPr>
          <p:nvPr/>
        </p:nvPicPr>
        <p:blipFill>
          <a:blip r:embed="rId3"/>
          <a:stretch>
            <a:fillRect/>
          </a:stretch>
        </p:blipFill>
        <p:spPr>
          <a:xfrm>
            <a:off x="10943711" y="7357766"/>
            <a:ext cx="3686689" cy="828791"/>
          </a:xfrm>
          <a:prstGeom prst="rect">
            <a:avLst/>
          </a:prstGeom>
        </p:spPr>
      </p:pic>
      <p:pic>
        <p:nvPicPr>
          <p:cNvPr id="7" name="Hình ảnh 6">
            <a:extLst>
              <a:ext uri="{FF2B5EF4-FFF2-40B4-BE49-F238E27FC236}">
                <a16:creationId xmlns:a16="http://schemas.microsoft.com/office/drawing/2014/main" id="{EDBD084D-2630-621F-52E8-562593D475A3}"/>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0" y="1518999"/>
            <a:ext cx="14630400" cy="4437914"/>
          </a:xfrm>
          <a:prstGeom prst="rect">
            <a:avLst/>
          </a:prstGeom>
        </p:spPr>
      </p:pic>
      <p:pic>
        <p:nvPicPr>
          <p:cNvPr id="4" name="Hình ảnh 3">
            <a:extLst>
              <a:ext uri="{FF2B5EF4-FFF2-40B4-BE49-F238E27FC236}">
                <a16:creationId xmlns:a16="http://schemas.microsoft.com/office/drawing/2014/main" id="{4FCB88D1-71D6-69E8-8341-6DF665E7BB3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207339" y="3983773"/>
            <a:ext cx="3159683" cy="1303470"/>
          </a:xfrm>
          <a:prstGeom prst="rect">
            <a:avLst/>
          </a:prstGeom>
        </p:spPr>
      </p:pic>
      <p:pic>
        <p:nvPicPr>
          <p:cNvPr id="10" name="Hình ảnh 9">
            <a:extLst>
              <a:ext uri="{FF2B5EF4-FFF2-40B4-BE49-F238E27FC236}">
                <a16:creationId xmlns:a16="http://schemas.microsoft.com/office/drawing/2014/main" id="{54B31E2B-80C7-A87C-EE9C-D9EC6F006C70}"/>
              </a:ext>
            </a:extLst>
          </p:cNvPr>
          <p:cNvPicPr>
            <a:picLocks noChangeAspect="1"/>
          </p:cNvPicPr>
          <p:nvPr/>
        </p:nvPicPr>
        <p:blipFill>
          <a:blip r:embed="rId8"/>
          <a:stretch>
            <a:fillRect/>
          </a:stretch>
        </p:blipFill>
        <p:spPr>
          <a:xfrm>
            <a:off x="6207340" y="3816076"/>
            <a:ext cx="3159682" cy="546288"/>
          </a:xfrm>
          <a:prstGeom prst="rect">
            <a:avLst/>
          </a:prstGeom>
        </p:spPr>
      </p:pic>
    </p:spTree>
    <p:extLst>
      <p:ext uri="{BB962C8B-B14F-4D97-AF65-F5344CB8AC3E}">
        <p14:creationId xmlns:p14="http://schemas.microsoft.com/office/powerpoint/2010/main" val="523684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3D665-43F6-76D9-9352-130EFF82967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5B79CBD-3AED-B8AD-6F99-0D492D4D278B}"/>
              </a:ext>
            </a:extLst>
          </p:cNvPr>
          <p:cNvSpPr/>
          <p:nvPr/>
        </p:nvSpPr>
        <p:spPr>
          <a:xfrm>
            <a:off x="589002" y="467201"/>
            <a:ext cx="13452396" cy="1051798"/>
          </a:xfrm>
          <a:prstGeom prst="rect">
            <a:avLst/>
          </a:prstGeom>
          <a:noFill/>
          <a:ln/>
        </p:spPr>
        <p:txBody>
          <a:bodyPr wrap="square" lIns="0" tIns="0" rIns="0" bIns="0" rtlCol="0" anchor="t"/>
          <a:lstStyle/>
          <a:p>
            <a:pPr>
              <a:lnSpc>
                <a:spcPts val="4100"/>
              </a:lnSpc>
            </a:pPr>
            <a:r>
              <a:rPr lang="en-US"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5.  </a:t>
            </a:r>
            <a:r>
              <a:rPr lang="vi-VN"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Độ bất tương đồng cho các thuộc tính  có thứ tự (</a:t>
            </a:r>
            <a:r>
              <a:rPr lang="vi-VN" sz="33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ordinal</a:t>
            </a:r>
            <a:r>
              <a:rPr lang="vi-VN"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a:t>
            </a:r>
            <a:r>
              <a:rPr lang="vi-VN" sz="33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attributes</a:t>
            </a:r>
            <a:r>
              <a:rPr lang="vi-VN"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a:t>
            </a:r>
            <a:endParaRPr lang="en-US" sz="3300" dirty="0">
              <a:latin typeface="Times New Roman" panose="02020603050405020304" pitchFamily="18" charset="0"/>
              <a:cs typeface="Times New Roman" panose="02020603050405020304" pitchFamily="18" charset="0"/>
            </a:endParaRPr>
          </a:p>
        </p:txBody>
      </p:sp>
      <p:sp>
        <p:nvSpPr>
          <p:cNvPr id="5" name="Text 3">
            <a:extLst>
              <a:ext uri="{FF2B5EF4-FFF2-40B4-BE49-F238E27FC236}">
                <a16:creationId xmlns:a16="http://schemas.microsoft.com/office/drawing/2014/main" id="{106AC9D0-3EE2-2D16-00FA-7DC463E1BF40}"/>
              </a:ext>
            </a:extLst>
          </p:cNvPr>
          <p:cNvSpPr/>
          <p:nvPr/>
        </p:nvSpPr>
        <p:spPr>
          <a:xfrm>
            <a:off x="589002" y="2892623"/>
            <a:ext cx="13452396" cy="421481"/>
          </a:xfrm>
          <a:prstGeom prst="rect">
            <a:avLst/>
          </a:prstGeom>
          <a:noFill/>
          <a:ln/>
        </p:spPr>
        <p:txBody>
          <a:bodyPr wrap="none" lIns="0" tIns="0" rIns="0" bIns="0" rtlCol="0" anchor="t"/>
          <a:lstStyle/>
          <a:p>
            <a:pPr marL="0" indent="0" algn="l">
              <a:lnSpc>
                <a:spcPts val="2350"/>
              </a:lnSpc>
              <a:buNone/>
            </a:pPr>
            <a:endParaRPr lang="en-US" sz="1450" dirty="0">
              <a:latin typeface="Times New Roman" panose="02020603050405020304" pitchFamily="18" charset="0"/>
              <a:cs typeface="Times New Roman" panose="02020603050405020304" pitchFamily="18" charset="0"/>
            </a:endParaRPr>
          </a:p>
        </p:txBody>
      </p:sp>
      <p:pic>
        <p:nvPicPr>
          <p:cNvPr id="16" name="Hình ảnh 15">
            <a:extLst>
              <a:ext uri="{FF2B5EF4-FFF2-40B4-BE49-F238E27FC236}">
                <a16:creationId xmlns:a16="http://schemas.microsoft.com/office/drawing/2014/main" id="{04143440-EBD3-0C56-4E39-12A6B93E8DB8}"/>
              </a:ext>
            </a:extLst>
          </p:cNvPr>
          <p:cNvPicPr>
            <a:picLocks noChangeAspect="1"/>
          </p:cNvPicPr>
          <p:nvPr/>
        </p:nvPicPr>
        <p:blipFill>
          <a:blip r:embed="rId3"/>
          <a:stretch>
            <a:fillRect/>
          </a:stretch>
        </p:blipFill>
        <p:spPr>
          <a:xfrm>
            <a:off x="10943711" y="7357766"/>
            <a:ext cx="3686689" cy="828791"/>
          </a:xfrm>
          <a:prstGeom prst="rect">
            <a:avLst/>
          </a:prstGeom>
        </p:spPr>
      </p:pic>
      <p:pic>
        <p:nvPicPr>
          <p:cNvPr id="4" name="Hình ảnh 3">
            <a:extLst>
              <a:ext uri="{FF2B5EF4-FFF2-40B4-BE49-F238E27FC236}">
                <a16:creationId xmlns:a16="http://schemas.microsoft.com/office/drawing/2014/main" id="{29824843-5507-E548-06DF-291545B278D5}"/>
              </a:ext>
            </a:extLst>
          </p:cNvPr>
          <p:cNvPicPr>
            <a:picLocks noChangeAspect="1"/>
          </p:cNvPicPr>
          <p:nvPr/>
        </p:nvPicPr>
        <p:blipFill>
          <a:blip r:embed="rId4"/>
          <a:stretch>
            <a:fillRect/>
          </a:stretch>
        </p:blipFill>
        <p:spPr>
          <a:xfrm>
            <a:off x="0" y="1519000"/>
            <a:ext cx="14630400" cy="6253162"/>
          </a:xfrm>
          <a:prstGeom prst="rect">
            <a:avLst/>
          </a:prstGeom>
        </p:spPr>
      </p:pic>
    </p:spTree>
    <p:extLst>
      <p:ext uri="{BB962C8B-B14F-4D97-AF65-F5344CB8AC3E}">
        <p14:creationId xmlns:p14="http://schemas.microsoft.com/office/powerpoint/2010/main" val="387058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5D0B2-C09F-7FF0-3FBF-54D9CE315DB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1937A0A-4BD4-4DFD-EBFF-BFB854AC2E9E}"/>
              </a:ext>
            </a:extLst>
          </p:cNvPr>
          <p:cNvSpPr/>
          <p:nvPr/>
        </p:nvSpPr>
        <p:spPr>
          <a:xfrm>
            <a:off x="589002" y="467201"/>
            <a:ext cx="13452396" cy="1051798"/>
          </a:xfrm>
          <a:prstGeom prst="rect">
            <a:avLst/>
          </a:prstGeom>
          <a:noFill/>
          <a:ln/>
        </p:spPr>
        <p:txBody>
          <a:bodyPr wrap="square" lIns="0" tIns="0" rIns="0" bIns="0" rtlCol="0" anchor="t"/>
          <a:lstStyle/>
          <a:p>
            <a:pPr>
              <a:lnSpc>
                <a:spcPts val="4100"/>
              </a:lnSpc>
            </a:pPr>
            <a:r>
              <a:rPr lang="en-US"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6.  </a:t>
            </a:r>
            <a:r>
              <a:rPr lang="vi-VN"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Độ bất tương đồng cho các thuộc tính hỗn hợp (</a:t>
            </a:r>
            <a:r>
              <a:rPr lang="vi-VN" sz="33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attributes</a:t>
            </a:r>
            <a:r>
              <a:rPr lang="vi-VN"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a:t>
            </a:r>
            <a:r>
              <a:rPr lang="vi-VN" sz="33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of</a:t>
            </a:r>
            <a:r>
              <a:rPr lang="vi-VN"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a:t>
            </a:r>
            <a:r>
              <a:rPr lang="vi-VN" sz="33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mix</a:t>
            </a:r>
            <a:r>
              <a:rPr lang="vi-VN"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a:t>
            </a:r>
            <a:r>
              <a:rPr lang="vi-VN" sz="33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types</a:t>
            </a:r>
            <a:r>
              <a:rPr lang="vi-VN"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a:t>
            </a:r>
            <a:endParaRPr lang="en-US" sz="3300" dirty="0">
              <a:latin typeface="Times New Roman" panose="02020603050405020304" pitchFamily="18" charset="0"/>
              <a:cs typeface="Times New Roman" panose="02020603050405020304" pitchFamily="18" charset="0"/>
            </a:endParaRPr>
          </a:p>
        </p:txBody>
      </p:sp>
      <p:sp>
        <p:nvSpPr>
          <p:cNvPr id="5" name="Text 3">
            <a:extLst>
              <a:ext uri="{FF2B5EF4-FFF2-40B4-BE49-F238E27FC236}">
                <a16:creationId xmlns:a16="http://schemas.microsoft.com/office/drawing/2014/main" id="{298EECCD-747E-14CB-0E2C-BC65B63CB96D}"/>
              </a:ext>
            </a:extLst>
          </p:cNvPr>
          <p:cNvSpPr/>
          <p:nvPr/>
        </p:nvSpPr>
        <p:spPr>
          <a:xfrm>
            <a:off x="589002" y="2892623"/>
            <a:ext cx="13452396" cy="421481"/>
          </a:xfrm>
          <a:prstGeom prst="rect">
            <a:avLst/>
          </a:prstGeom>
          <a:noFill/>
          <a:ln/>
        </p:spPr>
        <p:txBody>
          <a:bodyPr wrap="none" lIns="0" tIns="0" rIns="0" bIns="0" rtlCol="0" anchor="t"/>
          <a:lstStyle/>
          <a:p>
            <a:pPr marL="0" indent="0" algn="l">
              <a:lnSpc>
                <a:spcPts val="2350"/>
              </a:lnSpc>
              <a:buNone/>
            </a:pPr>
            <a:endParaRPr lang="en-US" sz="1450" dirty="0">
              <a:latin typeface="Times New Roman" panose="02020603050405020304" pitchFamily="18" charset="0"/>
              <a:cs typeface="Times New Roman" panose="02020603050405020304" pitchFamily="18" charset="0"/>
            </a:endParaRPr>
          </a:p>
        </p:txBody>
      </p:sp>
      <p:pic>
        <p:nvPicPr>
          <p:cNvPr id="16" name="Hình ảnh 15">
            <a:extLst>
              <a:ext uri="{FF2B5EF4-FFF2-40B4-BE49-F238E27FC236}">
                <a16:creationId xmlns:a16="http://schemas.microsoft.com/office/drawing/2014/main" id="{A6487E94-758B-5C4E-252A-54BA74A4007F}"/>
              </a:ext>
            </a:extLst>
          </p:cNvPr>
          <p:cNvPicPr>
            <a:picLocks noChangeAspect="1"/>
          </p:cNvPicPr>
          <p:nvPr/>
        </p:nvPicPr>
        <p:blipFill>
          <a:blip r:embed="rId3"/>
          <a:stretch>
            <a:fillRect/>
          </a:stretch>
        </p:blipFill>
        <p:spPr>
          <a:xfrm>
            <a:off x="10943711" y="7357766"/>
            <a:ext cx="3686689" cy="828791"/>
          </a:xfrm>
          <a:prstGeom prst="rect">
            <a:avLst/>
          </a:prstGeom>
        </p:spPr>
      </p:pic>
      <p:pic>
        <p:nvPicPr>
          <p:cNvPr id="6" name="Hình ảnh 5">
            <a:extLst>
              <a:ext uri="{FF2B5EF4-FFF2-40B4-BE49-F238E27FC236}">
                <a16:creationId xmlns:a16="http://schemas.microsoft.com/office/drawing/2014/main" id="{5BBE78D8-558F-F509-B87E-5247FC232D38}"/>
              </a:ext>
            </a:extLst>
          </p:cNvPr>
          <p:cNvPicPr>
            <a:picLocks noChangeAspect="1"/>
          </p:cNvPicPr>
          <p:nvPr/>
        </p:nvPicPr>
        <p:blipFill>
          <a:blip r:embed="rId4"/>
          <a:stretch>
            <a:fillRect/>
          </a:stretch>
        </p:blipFill>
        <p:spPr>
          <a:xfrm>
            <a:off x="0" y="1584729"/>
            <a:ext cx="14630400" cy="5732696"/>
          </a:xfrm>
          <a:prstGeom prst="rect">
            <a:avLst/>
          </a:prstGeom>
        </p:spPr>
      </p:pic>
    </p:spTree>
    <p:extLst>
      <p:ext uri="{BB962C8B-B14F-4D97-AF65-F5344CB8AC3E}">
        <p14:creationId xmlns:p14="http://schemas.microsoft.com/office/powerpoint/2010/main" val="93370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CA8E3-3F0F-B11A-383D-4DFDDC31D4D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890D946-09AF-C50C-4B9A-04DB5AF48DA5}"/>
              </a:ext>
            </a:extLst>
          </p:cNvPr>
          <p:cNvSpPr/>
          <p:nvPr/>
        </p:nvSpPr>
        <p:spPr>
          <a:xfrm>
            <a:off x="589002" y="467201"/>
            <a:ext cx="13452396" cy="1051798"/>
          </a:xfrm>
          <a:prstGeom prst="rect">
            <a:avLst/>
          </a:prstGeom>
          <a:noFill/>
          <a:ln/>
        </p:spPr>
        <p:txBody>
          <a:bodyPr wrap="square" lIns="0" tIns="0" rIns="0" bIns="0" rtlCol="0" anchor="t"/>
          <a:lstStyle/>
          <a:p>
            <a:pPr>
              <a:lnSpc>
                <a:spcPts val="4100"/>
              </a:lnSpc>
            </a:pPr>
            <a:r>
              <a:rPr lang="en-US"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6.  </a:t>
            </a:r>
            <a:r>
              <a:rPr lang="vi-VN"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Độ bất tương đồng cho các thuộc tính hỗn hợp (</a:t>
            </a:r>
            <a:r>
              <a:rPr lang="vi-VN" sz="33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attributes</a:t>
            </a:r>
            <a:r>
              <a:rPr lang="vi-VN"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a:t>
            </a:r>
            <a:r>
              <a:rPr lang="vi-VN" sz="33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of</a:t>
            </a:r>
            <a:r>
              <a:rPr lang="vi-VN"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a:t>
            </a:r>
            <a:r>
              <a:rPr lang="vi-VN" sz="33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mix</a:t>
            </a:r>
            <a:r>
              <a:rPr lang="vi-VN"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a:t>
            </a:r>
            <a:r>
              <a:rPr lang="vi-VN" sz="33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types</a:t>
            </a:r>
            <a:r>
              <a:rPr lang="vi-VN"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a:t>
            </a:r>
            <a:endParaRPr lang="en-US" sz="3300" dirty="0">
              <a:latin typeface="Times New Roman" panose="02020603050405020304" pitchFamily="18" charset="0"/>
              <a:cs typeface="Times New Roman" panose="02020603050405020304" pitchFamily="18" charset="0"/>
            </a:endParaRPr>
          </a:p>
        </p:txBody>
      </p:sp>
      <p:sp>
        <p:nvSpPr>
          <p:cNvPr id="5" name="Text 3">
            <a:extLst>
              <a:ext uri="{FF2B5EF4-FFF2-40B4-BE49-F238E27FC236}">
                <a16:creationId xmlns:a16="http://schemas.microsoft.com/office/drawing/2014/main" id="{C401D8C4-D3AB-FB26-7757-5E39F94EE1B7}"/>
              </a:ext>
            </a:extLst>
          </p:cNvPr>
          <p:cNvSpPr/>
          <p:nvPr/>
        </p:nvSpPr>
        <p:spPr>
          <a:xfrm>
            <a:off x="589002" y="2839059"/>
            <a:ext cx="13452396" cy="421481"/>
          </a:xfrm>
          <a:prstGeom prst="rect">
            <a:avLst/>
          </a:prstGeom>
          <a:noFill/>
          <a:ln/>
        </p:spPr>
        <p:txBody>
          <a:bodyPr wrap="none" lIns="0" tIns="0" rIns="0" bIns="0" rtlCol="0" anchor="t"/>
          <a:lstStyle/>
          <a:p>
            <a:pPr marL="0" indent="0" algn="l">
              <a:lnSpc>
                <a:spcPts val="2350"/>
              </a:lnSpc>
              <a:buNone/>
            </a:pPr>
            <a:endParaRPr lang="en-US" sz="1450" dirty="0">
              <a:latin typeface="Times New Roman" panose="02020603050405020304" pitchFamily="18" charset="0"/>
              <a:cs typeface="Times New Roman" panose="02020603050405020304" pitchFamily="18" charset="0"/>
            </a:endParaRPr>
          </a:p>
        </p:txBody>
      </p:sp>
      <p:pic>
        <p:nvPicPr>
          <p:cNvPr id="16" name="Hình ảnh 15">
            <a:extLst>
              <a:ext uri="{FF2B5EF4-FFF2-40B4-BE49-F238E27FC236}">
                <a16:creationId xmlns:a16="http://schemas.microsoft.com/office/drawing/2014/main" id="{C2E6BC5B-77EB-23E4-9EFE-56EA1E17D214}"/>
              </a:ext>
            </a:extLst>
          </p:cNvPr>
          <p:cNvPicPr>
            <a:picLocks noChangeAspect="1"/>
          </p:cNvPicPr>
          <p:nvPr/>
        </p:nvPicPr>
        <p:blipFill>
          <a:blip r:embed="rId3"/>
          <a:stretch>
            <a:fillRect/>
          </a:stretch>
        </p:blipFill>
        <p:spPr>
          <a:xfrm>
            <a:off x="10943711" y="7357766"/>
            <a:ext cx="3686689" cy="828791"/>
          </a:xfrm>
          <a:prstGeom prst="rect">
            <a:avLst/>
          </a:prstGeom>
        </p:spPr>
      </p:pic>
      <p:pic>
        <p:nvPicPr>
          <p:cNvPr id="4" name="Hình ảnh 3">
            <a:extLst>
              <a:ext uri="{FF2B5EF4-FFF2-40B4-BE49-F238E27FC236}">
                <a16:creationId xmlns:a16="http://schemas.microsoft.com/office/drawing/2014/main" id="{86624A5A-D93E-FAC3-14D8-0B2463058C08}"/>
              </a:ext>
            </a:extLst>
          </p:cNvPr>
          <p:cNvPicPr>
            <a:picLocks noChangeAspect="1"/>
          </p:cNvPicPr>
          <p:nvPr/>
        </p:nvPicPr>
        <p:blipFill>
          <a:blip r:embed="rId4"/>
          <a:stretch>
            <a:fillRect/>
          </a:stretch>
        </p:blipFill>
        <p:spPr>
          <a:xfrm>
            <a:off x="589002" y="1627443"/>
            <a:ext cx="11766549" cy="6134956"/>
          </a:xfrm>
          <a:prstGeom prst="rect">
            <a:avLst/>
          </a:prstGeom>
        </p:spPr>
      </p:pic>
    </p:spTree>
    <p:extLst>
      <p:ext uri="{BB962C8B-B14F-4D97-AF65-F5344CB8AC3E}">
        <p14:creationId xmlns:p14="http://schemas.microsoft.com/office/powerpoint/2010/main" val="3667086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1999" y="612708"/>
            <a:ext cx="10441781" cy="671512"/>
          </a:xfrm>
          <a:prstGeom prst="rect">
            <a:avLst/>
          </a:prstGeom>
          <a:noFill/>
          <a:ln/>
        </p:spPr>
        <p:txBody>
          <a:bodyPr wrap="none" lIns="0" tIns="0" rIns="0" bIns="0" rtlCol="0" anchor="t"/>
          <a:lstStyle/>
          <a:p>
            <a:pPr marL="0" indent="0" algn="l">
              <a:lnSpc>
                <a:spcPts val="5250"/>
              </a:lnSpc>
              <a:buNone/>
            </a:pPr>
            <a:r>
              <a:rPr lang="en-US" sz="42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7. </a:t>
            </a:r>
            <a:r>
              <a:rPr lang="en-US" sz="42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Độ</a:t>
            </a:r>
            <a:r>
              <a:rPr lang="en-US" sz="42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tương đồng Cosine (Cosine Similarity)</a:t>
            </a:r>
            <a:endParaRPr lang="en-US" sz="4200" dirty="0">
              <a:latin typeface="Times New Roman" panose="02020603050405020304" pitchFamily="18" charset="0"/>
              <a:cs typeface="Times New Roman" panose="02020603050405020304" pitchFamily="18" charset="0"/>
            </a:endParaRPr>
          </a:p>
        </p:txBody>
      </p:sp>
      <p:sp>
        <p:nvSpPr>
          <p:cNvPr id="3" name="Text 1"/>
          <p:cNvSpPr/>
          <p:nvPr/>
        </p:nvSpPr>
        <p:spPr>
          <a:xfrm>
            <a:off x="751999" y="1859637"/>
            <a:ext cx="13126402" cy="343853"/>
          </a:xfrm>
          <a:prstGeom prst="rect">
            <a:avLst/>
          </a:prstGeom>
          <a:noFill/>
          <a:ln/>
        </p:spPr>
        <p:txBody>
          <a:bodyPr wrap="none" lIns="0" tIns="0" rIns="0" bIns="0" rtlCol="0" anchor="t"/>
          <a:lstStyle/>
          <a:p>
            <a:pPr marL="0" indent="0" algn="l">
              <a:lnSpc>
                <a:spcPts val="2700"/>
              </a:lnSpc>
              <a:buNone/>
            </a:pPr>
            <a:r>
              <a:rPr lang="en-US" sz="1650" dirty="0">
                <a:solidFill>
                  <a:srgbClr val="CFD0D8"/>
                </a:solidFill>
                <a:latin typeface="Times New Roman" panose="02020603050405020304" pitchFamily="18" charset="0"/>
                <a:ea typeface="Instrument Sans Medium" pitchFamily="34" charset="-122"/>
                <a:cs typeface="Times New Roman" panose="02020603050405020304" pitchFamily="18" charset="0"/>
              </a:rPr>
              <a:t>Đo lường sự tương đồng giữa hai vector trong không gian tích trong, thường dùng trong phân tích văn bản (vector tần suất từ).</a:t>
            </a:r>
            <a:endParaRPr lang="en-US" sz="1650" dirty="0">
              <a:latin typeface="Times New Roman" panose="02020603050405020304" pitchFamily="18" charset="0"/>
              <a:cs typeface="Times New Roman" panose="02020603050405020304" pitchFamily="18" charset="0"/>
            </a:endParaRPr>
          </a:p>
        </p:txBody>
      </p:sp>
      <p:sp>
        <p:nvSpPr>
          <p:cNvPr id="4" name="Text 2"/>
          <p:cNvSpPr/>
          <p:nvPr/>
        </p:nvSpPr>
        <p:spPr>
          <a:xfrm>
            <a:off x="751999" y="2525792"/>
            <a:ext cx="2686050" cy="335756"/>
          </a:xfrm>
          <a:prstGeom prst="rect">
            <a:avLst/>
          </a:prstGeom>
          <a:noFill/>
          <a:ln/>
        </p:spPr>
        <p:txBody>
          <a:bodyPr wrap="none" lIns="0" tIns="0" rIns="0" bIns="0" rtlCol="0" anchor="t"/>
          <a:lstStyle/>
          <a:p>
            <a:pPr marL="0" indent="0" algn="l">
              <a:lnSpc>
                <a:spcPts val="2600"/>
              </a:lnSpc>
              <a:buNone/>
            </a:pPr>
            <a:r>
              <a:rPr lang="en-US" sz="21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Công thức:</a:t>
            </a:r>
            <a:endParaRPr lang="en-US" sz="2100" dirty="0">
              <a:latin typeface="Times New Roman" panose="02020603050405020304" pitchFamily="18" charset="0"/>
              <a:cs typeface="Times New Roman" panose="02020603050405020304" pitchFamily="18" charset="0"/>
            </a:endParaRPr>
          </a:p>
        </p:txBody>
      </p:sp>
      <p:sp>
        <p:nvSpPr>
          <p:cNvPr id="5" name="Text 3"/>
          <p:cNvSpPr/>
          <p:nvPr/>
        </p:nvSpPr>
        <p:spPr>
          <a:xfrm>
            <a:off x="751999" y="3183850"/>
            <a:ext cx="13126402" cy="601742"/>
          </a:xfrm>
          <a:prstGeom prst="rect">
            <a:avLst/>
          </a:prstGeom>
          <a:noFill/>
          <a:ln/>
        </p:spPr>
        <p:txBody>
          <a:bodyPr wrap="square" lIns="0" tIns="0" rIns="0" bIns="0" rtlCol="0" anchor="t"/>
          <a:lstStyle/>
          <a:p>
            <a:pPr marL="0" indent="0" algn="l">
              <a:lnSpc>
                <a:spcPts val="3000"/>
              </a:lnSpc>
              <a:buNone/>
            </a:pPr>
            <a:endParaRPr lang="en-US" sz="1900" dirty="0">
              <a:latin typeface="Times New Roman" panose="02020603050405020304" pitchFamily="18" charset="0"/>
              <a:cs typeface="Times New Roman" panose="02020603050405020304" pitchFamily="18" charset="0"/>
            </a:endParaRPr>
          </a:p>
        </p:txBody>
      </p:sp>
      <p:sp>
        <p:nvSpPr>
          <p:cNvPr id="9" name="Text 6"/>
          <p:cNvSpPr/>
          <p:nvPr/>
        </p:nvSpPr>
        <p:spPr>
          <a:xfrm>
            <a:off x="751999" y="5645525"/>
            <a:ext cx="13126402" cy="357188"/>
          </a:xfrm>
          <a:prstGeom prst="rect">
            <a:avLst/>
          </a:prstGeom>
          <a:noFill/>
          <a:ln/>
        </p:spPr>
        <p:txBody>
          <a:bodyPr wrap="none" lIns="0" tIns="0" rIns="0" bIns="0" rtlCol="0" anchor="t"/>
          <a:lstStyle/>
          <a:p>
            <a:pPr marL="0" indent="0" algn="l">
              <a:lnSpc>
                <a:spcPts val="2700"/>
              </a:lnSpc>
              <a:buNone/>
            </a:pPr>
            <a:r>
              <a:rPr lang="en-US" sz="1650" dirty="0">
                <a:solidFill>
                  <a:srgbClr val="CFD0D8"/>
                </a:solidFill>
                <a:latin typeface="Times New Roman" panose="02020603050405020304" pitchFamily="18" charset="0"/>
                <a:ea typeface="Instrument Sans Medium" pitchFamily="34" charset="-122"/>
                <a:cs typeface="Times New Roman" panose="02020603050405020304" pitchFamily="18" charset="0"/>
              </a:rPr>
              <a:t>Giá trị cosine càng gần </a:t>
            </a:r>
            <a:r>
              <a:rPr lang="en-US" sz="1650" i="1" dirty="0">
                <a:solidFill>
                  <a:srgbClr val="CFD0D8"/>
                </a:solidFill>
                <a:latin typeface="Times New Roman" panose="02020603050405020304" pitchFamily="18" charset="0"/>
                <a:ea typeface="Instrument Sans Medium" pitchFamily="34" charset="-122"/>
                <a:cs typeface="Times New Roman" panose="02020603050405020304" pitchFamily="18" charset="0"/>
              </a:rPr>
              <a:t>1</a:t>
            </a:r>
            <a:r>
              <a:rPr lang="en-US" sz="1650" dirty="0">
                <a:solidFill>
                  <a:srgbClr val="CFD0D8"/>
                </a:solidFill>
                <a:latin typeface="Times New Roman" panose="02020603050405020304" pitchFamily="18" charset="0"/>
                <a:ea typeface="Instrument Sans Medium" pitchFamily="34" charset="-122"/>
                <a:cs typeface="Times New Roman" panose="02020603050405020304" pitchFamily="18" charset="0"/>
              </a:rPr>
              <a:t>, góc giữa hai vector càng nhỏ, và sự tương đồng càng </a:t>
            </a:r>
            <a:r>
              <a:rPr lang="en-US" sz="1650" dirty="0" err="1">
                <a:solidFill>
                  <a:srgbClr val="CFD0D8"/>
                </a:solidFill>
                <a:latin typeface="Times New Roman" panose="02020603050405020304" pitchFamily="18" charset="0"/>
                <a:ea typeface="Instrument Sans Medium" pitchFamily="34" charset="-122"/>
                <a:cs typeface="Times New Roman" panose="02020603050405020304" pitchFamily="18" charset="0"/>
              </a:rPr>
              <a:t>lớn</a:t>
            </a:r>
            <a:r>
              <a:rPr lang="en-US" sz="1650" dirty="0">
                <a:solidFill>
                  <a:srgbClr val="CFD0D8"/>
                </a:solidFill>
                <a:latin typeface="Times New Roman" panose="02020603050405020304" pitchFamily="18" charset="0"/>
                <a:ea typeface="Instrument Sans Medium" pitchFamily="34" charset="-122"/>
                <a:cs typeface="Times New Roman" panose="02020603050405020304" pitchFamily="18" charset="0"/>
              </a:rPr>
              <a:t>.</a:t>
            </a:r>
          </a:p>
          <a:p>
            <a:pPr marL="0" indent="0" algn="l">
              <a:lnSpc>
                <a:spcPts val="2700"/>
              </a:lnSpc>
              <a:buNone/>
            </a:pPr>
            <a:endParaRPr lang="en-US" sz="1650" dirty="0">
              <a:solidFill>
                <a:srgbClr val="CFD0D8"/>
              </a:solidFill>
              <a:latin typeface="Times New Roman" panose="02020603050405020304" pitchFamily="18" charset="0"/>
              <a:ea typeface="Instrument Sans Medium" pitchFamily="34" charset="-122"/>
              <a:cs typeface="Times New Roman" panose="02020603050405020304" pitchFamily="18" charset="0"/>
            </a:endParaRPr>
          </a:p>
          <a:p>
            <a:pPr marL="0" indent="0" algn="l">
              <a:lnSpc>
                <a:spcPts val="2700"/>
              </a:lnSpc>
              <a:buNone/>
            </a:pPr>
            <a:endParaRPr lang="en-US" sz="1650" dirty="0">
              <a:latin typeface="Times New Roman" panose="02020603050405020304" pitchFamily="18" charset="0"/>
              <a:cs typeface="Times New Roman" panose="02020603050405020304" pitchFamily="18" charset="0"/>
            </a:endParaRPr>
          </a:p>
        </p:txBody>
      </p:sp>
      <p:pic>
        <p:nvPicPr>
          <p:cNvPr id="17" name="Hình ảnh 16">
            <a:extLst>
              <a:ext uri="{FF2B5EF4-FFF2-40B4-BE49-F238E27FC236}">
                <a16:creationId xmlns:a16="http://schemas.microsoft.com/office/drawing/2014/main" id="{54AC59A4-0B2A-1CD4-E49F-0AED6FE7A19E}"/>
              </a:ext>
            </a:extLst>
          </p:cNvPr>
          <p:cNvPicPr>
            <a:picLocks noChangeAspect="1"/>
          </p:cNvPicPr>
          <p:nvPr/>
        </p:nvPicPr>
        <p:blipFill>
          <a:blip r:embed="rId3"/>
          <a:stretch>
            <a:fillRect/>
          </a:stretch>
        </p:blipFill>
        <p:spPr>
          <a:xfrm>
            <a:off x="751999" y="2869106"/>
            <a:ext cx="12993913" cy="1295581"/>
          </a:xfrm>
          <a:prstGeom prst="rect">
            <a:avLst/>
          </a:prstGeom>
        </p:spPr>
      </p:pic>
      <p:pic>
        <p:nvPicPr>
          <p:cNvPr id="19" name="Hình ảnh 18">
            <a:extLst>
              <a:ext uri="{FF2B5EF4-FFF2-40B4-BE49-F238E27FC236}">
                <a16:creationId xmlns:a16="http://schemas.microsoft.com/office/drawing/2014/main" id="{545847C6-5FB2-6449-3497-D6254EFF5B14}"/>
              </a:ext>
            </a:extLst>
          </p:cNvPr>
          <p:cNvPicPr>
            <a:picLocks noChangeAspect="1"/>
          </p:cNvPicPr>
          <p:nvPr/>
        </p:nvPicPr>
        <p:blipFill>
          <a:blip r:embed="rId4"/>
          <a:stretch>
            <a:fillRect/>
          </a:stretch>
        </p:blipFill>
        <p:spPr>
          <a:xfrm>
            <a:off x="751999" y="4339697"/>
            <a:ext cx="12993913" cy="981212"/>
          </a:xfrm>
          <a:prstGeom prst="rect">
            <a:avLst/>
          </a:prstGeom>
        </p:spPr>
      </p:pic>
      <p:pic>
        <p:nvPicPr>
          <p:cNvPr id="20" name="Hình ảnh 19">
            <a:extLst>
              <a:ext uri="{FF2B5EF4-FFF2-40B4-BE49-F238E27FC236}">
                <a16:creationId xmlns:a16="http://schemas.microsoft.com/office/drawing/2014/main" id="{0B02E216-0F46-8619-B4E4-A9BB5F77A6D4}"/>
              </a:ext>
            </a:extLst>
          </p:cNvPr>
          <p:cNvPicPr>
            <a:picLocks noChangeAspect="1"/>
          </p:cNvPicPr>
          <p:nvPr/>
        </p:nvPicPr>
        <p:blipFill>
          <a:blip r:embed="rId5"/>
          <a:stretch>
            <a:fillRect/>
          </a:stretch>
        </p:blipFill>
        <p:spPr>
          <a:xfrm>
            <a:off x="12801600" y="7584815"/>
            <a:ext cx="1828800" cy="60174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1647" y="621983"/>
            <a:ext cx="5654873" cy="706874"/>
          </a:xfrm>
          <a:prstGeom prst="rect">
            <a:avLst/>
          </a:prstGeom>
          <a:noFill/>
          <a:ln/>
        </p:spPr>
        <p:txBody>
          <a:bodyPr wrap="none" lIns="0" tIns="0" rIns="0" bIns="0" rtlCol="0" anchor="t"/>
          <a:lstStyle/>
          <a:p>
            <a:pPr marL="0" indent="0" algn="l">
              <a:lnSpc>
                <a:spcPts val="5550"/>
              </a:lnSpc>
              <a:buNone/>
            </a:pPr>
            <a:r>
              <a:rPr lang="en-US" sz="445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Ví</a:t>
            </a:r>
            <a:r>
              <a:rPr lang="en-US" sz="44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a:t>
            </a:r>
            <a:r>
              <a:rPr lang="en-US" sz="445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dụ</a:t>
            </a:r>
            <a:r>
              <a:rPr lang="en-US" sz="44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1647" y="1668066"/>
            <a:ext cx="11865173" cy="565547"/>
          </a:xfrm>
          <a:prstGeom prst="rect">
            <a:avLst/>
          </a:prstGeom>
          <a:noFill/>
          <a:ln/>
        </p:spPr>
        <p:txBody>
          <a:bodyPr wrap="none" lIns="0" tIns="0" rIns="0" bIns="0" rtlCol="0" anchor="t"/>
          <a:lstStyle/>
          <a:p>
            <a:pPr>
              <a:lnSpc>
                <a:spcPts val="4450"/>
              </a:lnSpc>
            </a:pPr>
            <a:r>
              <a:rPr lang="en-US" sz="355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Tính</a:t>
            </a:r>
            <a:r>
              <a:rPr lang="en-US" sz="35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a:t>
            </a:r>
            <a:r>
              <a:rPr lang="en-US" sz="36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Độ</a:t>
            </a:r>
            <a:r>
              <a:rPr lang="en-US" sz="36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a:t>
            </a:r>
            <a:r>
              <a:rPr lang="en-US" sz="36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tương</a:t>
            </a:r>
            <a:r>
              <a:rPr lang="en-US" sz="36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a:t>
            </a:r>
            <a:r>
              <a:rPr lang="en-US" sz="36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đồng</a:t>
            </a:r>
            <a:r>
              <a:rPr lang="en-US" sz="36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Cosine)</a:t>
            </a:r>
            <a:r>
              <a:rPr lang="en-US" sz="35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giữa hai vector tần suất thuật ngữ</a:t>
            </a:r>
            <a:endParaRPr lang="en-US" sz="3550" dirty="0">
              <a:latin typeface="Times New Roman" panose="02020603050405020304" pitchFamily="18" charset="0"/>
              <a:cs typeface="Times New Roman" panose="02020603050405020304" pitchFamily="18" charset="0"/>
            </a:endParaRPr>
          </a:p>
        </p:txBody>
      </p:sp>
      <p:pic>
        <p:nvPicPr>
          <p:cNvPr id="54" name="Hình ảnh 53">
            <a:extLst>
              <a:ext uri="{FF2B5EF4-FFF2-40B4-BE49-F238E27FC236}">
                <a16:creationId xmlns:a16="http://schemas.microsoft.com/office/drawing/2014/main" id="{612DC1B6-EF9B-9394-17F6-F956979080B3}"/>
              </a:ext>
            </a:extLst>
          </p:cNvPr>
          <p:cNvPicPr>
            <a:picLocks noChangeAspect="1"/>
          </p:cNvPicPr>
          <p:nvPr/>
        </p:nvPicPr>
        <p:blipFill>
          <a:blip r:embed="rId3"/>
          <a:stretch>
            <a:fillRect/>
          </a:stretch>
        </p:blipFill>
        <p:spPr>
          <a:xfrm>
            <a:off x="12656821" y="7742884"/>
            <a:ext cx="1973580" cy="443673"/>
          </a:xfrm>
          <a:prstGeom prst="rect">
            <a:avLst/>
          </a:prstGeom>
        </p:spPr>
      </p:pic>
      <p:sp>
        <p:nvSpPr>
          <p:cNvPr id="55" name="Text 7">
            <a:extLst>
              <a:ext uri="{FF2B5EF4-FFF2-40B4-BE49-F238E27FC236}">
                <a16:creationId xmlns:a16="http://schemas.microsoft.com/office/drawing/2014/main" id="{8BC10AA7-A939-3362-FAD7-E223C337D9F0}"/>
              </a:ext>
            </a:extLst>
          </p:cNvPr>
          <p:cNvSpPr/>
          <p:nvPr/>
        </p:nvSpPr>
        <p:spPr>
          <a:xfrm>
            <a:off x="849722" y="2764689"/>
            <a:ext cx="3242905" cy="335756"/>
          </a:xfrm>
          <a:prstGeom prst="rect">
            <a:avLst/>
          </a:prstGeom>
          <a:noFill/>
          <a:ln/>
        </p:spPr>
        <p:txBody>
          <a:bodyPr wrap="none" lIns="0" tIns="0" rIns="0" bIns="0" rtlCol="0" anchor="t"/>
          <a:lstStyle/>
          <a:p>
            <a:pPr marL="0" indent="0" algn="l">
              <a:lnSpc>
                <a:spcPts val="2600"/>
              </a:lnSpc>
              <a:buNone/>
            </a:pPr>
            <a:r>
              <a:rPr lang="en-US" sz="21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Dữ</a:t>
            </a:r>
            <a:r>
              <a:rPr lang="en-US" sz="21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a:t>
            </a:r>
            <a:r>
              <a:rPr lang="en-US" sz="21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liệu</a:t>
            </a:r>
            <a:r>
              <a:rPr lang="en-US" sz="21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x </a:t>
            </a:r>
            <a:r>
              <a:rPr lang="en-US" sz="21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và</a:t>
            </a:r>
            <a:r>
              <a:rPr lang="en-US" sz="21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y </a:t>
            </a:r>
            <a:r>
              <a:rPr lang="en-US" sz="21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được</a:t>
            </a:r>
            <a:r>
              <a:rPr lang="en-US" sz="21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a:t>
            </a:r>
            <a:r>
              <a:rPr lang="en-US" sz="21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lấy</a:t>
            </a:r>
            <a:r>
              <a:rPr lang="en-US" sz="21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a:t>
            </a:r>
            <a:r>
              <a:rPr lang="en-US" sz="21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từ</a:t>
            </a:r>
            <a:r>
              <a:rPr lang="en-US" sz="21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a:t>
            </a:r>
            <a:r>
              <a:rPr lang="en-US" sz="21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bảng</a:t>
            </a:r>
            <a:r>
              <a:rPr lang="en-US" sz="21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2.7</a:t>
            </a:r>
            <a:endParaRPr lang="en-US" sz="2100" dirty="0">
              <a:latin typeface="Times New Roman" panose="02020603050405020304" pitchFamily="18" charset="0"/>
              <a:cs typeface="Times New Roman" panose="02020603050405020304" pitchFamily="18" charset="0"/>
            </a:endParaRPr>
          </a:p>
        </p:txBody>
      </p:sp>
      <p:sp>
        <p:nvSpPr>
          <p:cNvPr id="56" name="Text 8">
            <a:extLst>
              <a:ext uri="{FF2B5EF4-FFF2-40B4-BE49-F238E27FC236}">
                <a16:creationId xmlns:a16="http://schemas.microsoft.com/office/drawing/2014/main" id="{E03C2100-363F-A600-87C7-261D60209F2B}"/>
              </a:ext>
            </a:extLst>
          </p:cNvPr>
          <p:cNvSpPr/>
          <p:nvPr/>
        </p:nvSpPr>
        <p:spPr>
          <a:xfrm>
            <a:off x="1484915" y="3308149"/>
            <a:ext cx="10744312" cy="2380675"/>
          </a:xfrm>
          <a:prstGeom prst="rect">
            <a:avLst/>
          </a:prstGeom>
          <a:noFill/>
          <a:ln/>
        </p:spPr>
        <p:txBody>
          <a:bodyPr wrap="square" lIns="0" tIns="0" rIns="0" bIns="0" rtlCol="0" anchor="t"/>
          <a:lstStyle/>
          <a:p>
            <a:pPr marL="0" indent="0" algn="l">
              <a:lnSpc>
                <a:spcPts val="2700"/>
              </a:lnSpc>
              <a:buNone/>
            </a:pPr>
            <a:r>
              <a:rPr lang="en-US" dirty="0">
                <a:solidFill>
                  <a:srgbClr val="CFD0D8"/>
                </a:solidFill>
                <a:latin typeface="Times New Roman" panose="02020603050405020304" pitchFamily="18" charset="0"/>
                <a:ea typeface="Instrument Sans Medium" pitchFamily="34" charset="-122"/>
                <a:cs typeface="Times New Roman" panose="02020603050405020304" pitchFamily="18" charset="0"/>
              </a:rPr>
              <a:t>x: (5, 0, 3, 0, 2, 0, 0, 2, 0, 0)</a:t>
            </a:r>
          </a:p>
          <a:p>
            <a:pPr marL="0" indent="0" algn="l">
              <a:lnSpc>
                <a:spcPts val="2700"/>
              </a:lnSpc>
              <a:buNone/>
            </a:pPr>
            <a:r>
              <a:rPr lang="en-US" dirty="0">
                <a:solidFill>
                  <a:srgbClr val="CFD0D8"/>
                </a:solidFill>
                <a:latin typeface="Times New Roman" panose="02020603050405020304" pitchFamily="18" charset="0"/>
                <a:ea typeface="Instrument Sans Medium" pitchFamily="34" charset="-122"/>
                <a:cs typeface="Times New Roman" panose="02020603050405020304" pitchFamily="18" charset="0"/>
              </a:rPr>
              <a:t>y: (3, 0, 2, 0, 1, 1, 0, 1, 0, 1)</a:t>
            </a:r>
          </a:p>
          <a:p>
            <a:pPr marL="0" indent="0" algn="l">
              <a:lnSpc>
                <a:spcPts val="2700"/>
              </a:lnSpc>
              <a:buNone/>
            </a:pPr>
            <a:endParaRPr lang="en-US" dirty="0">
              <a:solidFill>
                <a:srgbClr val="CFD0D8"/>
              </a:solidFill>
              <a:latin typeface="Times New Roman" panose="02020603050405020304" pitchFamily="18" charset="0"/>
              <a:ea typeface="Instrument Sans Medium" pitchFamily="34" charset="-122"/>
              <a:cs typeface="Times New Roman" panose="02020603050405020304" pitchFamily="18" charset="0"/>
            </a:endParaRPr>
          </a:p>
          <a:p>
            <a:pPr marL="0" indent="0" algn="l">
              <a:lnSpc>
                <a:spcPts val="2700"/>
              </a:lnSpc>
              <a:buNone/>
            </a:pPr>
            <a:r>
              <a:rPr lang="en-US" i="1" dirty="0">
                <a:solidFill>
                  <a:srgbClr val="CFD0D8"/>
                </a:solidFill>
                <a:latin typeface="Times New Roman" panose="02020603050405020304" pitchFamily="18" charset="0"/>
                <a:ea typeface="Instrument Sans Medium" pitchFamily="34" charset="-122"/>
                <a:cs typeface="Times New Roman" panose="02020603050405020304" pitchFamily="18" charset="0"/>
              </a:rPr>
              <a:t>                                         </a:t>
            </a:r>
          </a:p>
          <a:p>
            <a:pPr marL="0" indent="0" algn="l">
              <a:lnSpc>
                <a:spcPts val="2700"/>
              </a:lnSpc>
              <a:buNone/>
            </a:pPr>
            <a:r>
              <a:rPr lang="en-US" i="1" dirty="0">
                <a:solidFill>
                  <a:srgbClr val="CFD0D8"/>
                </a:solidFill>
                <a:latin typeface="Times New Roman" panose="02020603050405020304" pitchFamily="18" charset="0"/>
                <a:ea typeface="Instrument Sans Medium" pitchFamily="34" charset="-122"/>
                <a:cs typeface="Times New Roman" panose="02020603050405020304" pitchFamily="18" charset="0"/>
              </a:rPr>
              <a:t>  </a:t>
            </a:r>
          </a:p>
          <a:p>
            <a:pPr marL="0" indent="0" algn="l">
              <a:lnSpc>
                <a:spcPts val="2700"/>
              </a:lnSpc>
              <a:buNone/>
            </a:pPr>
            <a:endParaRPr lang="en-US" i="1" dirty="0">
              <a:solidFill>
                <a:srgbClr val="CFD0D8"/>
              </a:solidFill>
              <a:latin typeface="Times New Roman" panose="02020603050405020304" pitchFamily="18" charset="0"/>
              <a:ea typeface="Instrument Sans Medium" pitchFamily="34" charset="-122"/>
              <a:cs typeface="Times New Roman" panose="02020603050405020304" pitchFamily="18" charset="0"/>
            </a:endParaRPr>
          </a:p>
          <a:p>
            <a:pPr marL="0" indent="0" algn="l">
              <a:lnSpc>
                <a:spcPts val="2700"/>
              </a:lnSpc>
              <a:buNone/>
            </a:pPr>
            <a:endParaRPr lang="en-US" i="1" dirty="0">
              <a:solidFill>
                <a:srgbClr val="CFD0D8"/>
              </a:solidFill>
              <a:latin typeface="Times New Roman" panose="02020603050405020304" pitchFamily="18" charset="0"/>
              <a:ea typeface="Instrument Sans Medium" pitchFamily="34" charset="-122"/>
              <a:cs typeface="Times New Roman" panose="02020603050405020304" pitchFamily="18" charset="0"/>
            </a:endParaRPr>
          </a:p>
          <a:p>
            <a:pPr marL="0" indent="0" algn="l">
              <a:lnSpc>
                <a:spcPts val="2700"/>
              </a:lnSpc>
              <a:buNone/>
            </a:pPr>
            <a:endParaRPr lang="en-US" i="1" dirty="0">
              <a:solidFill>
                <a:srgbClr val="CFD0D8"/>
              </a:solidFill>
              <a:latin typeface="Times New Roman" panose="02020603050405020304" pitchFamily="18" charset="0"/>
              <a:ea typeface="Instrument Sans Medium" pitchFamily="34" charset="-122"/>
              <a:cs typeface="Times New Roman" panose="02020603050405020304" pitchFamily="18" charset="0"/>
            </a:endParaRPr>
          </a:p>
          <a:p>
            <a:pPr marL="0" indent="0" algn="l">
              <a:lnSpc>
                <a:spcPts val="2700"/>
              </a:lnSpc>
              <a:buNone/>
            </a:pPr>
            <a:r>
              <a:rPr lang="en-US" i="1" dirty="0">
                <a:solidFill>
                  <a:srgbClr val="CFD0D8"/>
                </a:solidFill>
                <a:latin typeface="Times New Roman" panose="02020603050405020304" pitchFamily="18" charset="0"/>
                <a:ea typeface="Instrument Sans Medium" pitchFamily="34" charset="-122"/>
                <a:cs typeface="Times New Roman" panose="02020603050405020304" pitchFamily="18" charset="0"/>
              </a:rPr>
              <a:t>sim(x, y) = 0.94</a:t>
            </a:r>
            <a:r>
              <a:rPr lang="en-US" dirty="0">
                <a:solidFill>
                  <a:srgbClr val="CFD0D8"/>
                </a:solidFill>
                <a:latin typeface="Times New Roman" panose="02020603050405020304" pitchFamily="18" charset="0"/>
                <a:ea typeface="Instrument Sans Medium" pitchFamily="34" charset="-122"/>
                <a:cs typeface="Times New Roman" panose="02020603050405020304" pitchFamily="18" charset="0"/>
              </a:rPr>
              <a:t> (rất tương đồng).</a:t>
            </a:r>
            <a:endParaRPr lang="en-US" dirty="0">
              <a:latin typeface="Times New Roman" panose="02020603050405020304" pitchFamily="18" charset="0"/>
              <a:cs typeface="Times New Roman" panose="02020603050405020304" pitchFamily="18" charset="0"/>
            </a:endParaRPr>
          </a:p>
        </p:txBody>
      </p:sp>
      <p:sp>
        <p:nvSpPr>
          <p:cNvPr id="57" name="Text 8">
            <a:extLst>
              <a:ext uri="{FF2B5EF4-FFF2-40B4-BE49-F238E27FC236}">
                <a16:creationId xmlns:a16="http://schemas.microsoft.com/office/drawing/2014/main" id="{1E0B5954-509C-A289-D8C2-8EF34F6E2F93}"/>
              </a:ext>
            </a:extLst>
          </p:cNvPr>
          <p:cNvSpPr/>
          <p:nvPr/>
        </p:nvSpPr>
        <p:spPr>
          <a:xfrm>
            <a:off x="1484915" y="4442645"/>
            <a:ext cx="8294279" cy="856936"/>
          </a:xfrm>
          <a:prstGeom prst="rect">
            <a:avLst/>
          </a:prstGeom>
          <a:noFill/>
          <a:ln/>
        </p:spPr>
        <p:txBody>
          <a:bodyPr wrap="square" lIns="0" tIns="0" rIns="0" bIns="0" rtlCol="0" anchor="t"/>
          <a:lstStyle/>
          <a:p>
            <a:pPr>
              <a:lnSpc>
                <a:spcPts val="2700"/>
              </a:lnSpc>
            </a:pPr>
            <a:r>
              <a:rPr lang="es-ES" dirty="0">
                <a:solidFill>
                  <a:srgbClr val="CFD0D8"/>
                </a:solidFill>
                <a:latin typeface="Times New Roman" panose="02020603050405020304" pitchFamily="18" charset="0"/>
                <a:ea typeface="Instrument Sans Medium" pitchFamily="34" charset="-122"/>
                <a:cs typeface="Times New Roman" panose="02020603050405020304" pitchFamily="18" charset="0"/>
              </a:rPr>
              <a:t>x · y = 5 × 3 + 0 × 0 + 3 × 2 + …. + 0 × 1 = 25</a:t>
            </a:r>
          </a:p>
          <a:p>
            <a:pPr>
              <a:lnSpc>
                <a:spcPts val="2700"/>
              </a:lnSpc>
            </a:pPr>
            <a:r>
              <a:rPr lang="es-ES" dirty="0">
                <a:solidFill>
                  <a:srgbClr val="CFD0D8"/>
                </a:solidFill>
                <a:latin typeface="Times New Roman" panose="02020603050405020304" pitchFamily="18" charset="0"/>
                <a:ea typeface="Instrument Sans Medium" pitchFamily="34" charset="-122"/>
                <a:cs typeface="Times New Roman" panose="02020603050405020304" pitchFamily="18" charset="0"/>
              </a:rPr>
              <a:t>||x|| = √(5² + 0² + 3² + 0² + 2² + 0² + 0² + 2² + 0² + 0²) = 6.48</a:t>
            </a:r>
          </a:p>
          <a:p>
            <a:pPr>
              <a:lnSpc>
                <a:spcPts val="2700"/>
              </a:lnSpc>
            </a:pPr>
            <a:r>
              <a:rPr lang="es-ES" dirty="0">
                <a:solidFill>
                  <a:srgbClr val="CFD0D8"/>
                </a:solidFill>
                <a:latin typeface="Times New Roman" panose="02020603050405020304" pitchFamily="18" charset="0"/>
                <a:ea typeface="Instrument Sans Medium" pitchFamily="34" charset="-122"/>
                <a:cs typeface="Times New Roman" panose="02020603050405020304" pitchFamily="18" charset="0"/>
              </a:rPr>
              <a:t>||y|| = √(3² + 0² + 2² + 0² + 1² + 1² + 0² + 1² + 0² + 1²) = 4.12</a:t>
            </a:r>
          </a:p>
          <a:p>
            <a:pPr>
              <a:lnSpc>
                <a:spcPts val="2700"/>
              </a:lnSpc>
            </a:pPr>
            <a:endParaRPr lang="en-US" dirty="0">
              <a:solidFill>
                <a:srgbClr val="CFD0D8"/>
              </a:solidFill>
              <a:latin typeface="Times New Roman" panose="02020603050405020304" pitchFamily="18" charset="0"/>
              <a:ea typeface="Instrument Sans Medium" pitchFamily="34"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843713"/>
            <a:ext cx="11630882" cy="1133951"/>
          </a:xfrm>
          <a:prstGeom prst="rect">
            <a:avLst/>
          </a:prstGeom>
          <a:noFill/>
          <a:ln/>
        </p:spPr>
        <p:txBody>
          <a:bodyPr wrap="square" lIns="0" tIns="0" rIns="0" bIns="0" rtlCol="0" anchor="t"/>
          <a:lstStyle/>
          <a:p>
            <a:pPr>
              <a:lnSpc>
                <a:spcPts val="4450"/>
              </a:lnSpc>
            </a:pPr>
            <a:r>
              <a:rPr lang="en-US" sz="35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8. </a:t>
            </a:r>
            <a:r>
              <a:rPr lang="en-US" sz="355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Độ</a:t>
            </a:r>
            <a:r>
              <a:rPr lang="en-US" sz="35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phân </a:t>
            </a:r>
            <a:r>
              <a:rPr lang="en-US" sz="355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kỳ</a:t>
            </a:r>
            <a:r>
              <a:rPr lang="en-US" sz="35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KL (Kullback-</a:t>
            </a:r>
            <a:r>
              <a:rPr lang="en-US" sz="355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Leibler</a:t>
            </a:r>
            <a:r>
              <a:rPr lang="en-US" sz="35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Divergence)</a:t>
            </a:r>
            <a:endParaRPr lang="en-US" sz="3550" dirty="0">
              <a:latin typeface="Times New Roman" panose="02020603050405020304" pitchFamily="18" charset="0"/>
              <a:cs typeface="Times New Roman" panose="02020603050405020304" pitchFamily="18" charset="0"/>
            </a:endParaRPr>
          </a:p>
        </p:txBody>
      </p:sp>
      <p:sp>
        <p:nvSpPr>
          <p:cNvPr id="4" name="Text 1"/>
          <p:cNvSpPr/>
          <p:nvPr/>
        </p:nvSpPr>
        <p:spPr>
          <a:xfrm>
            <a:off x="1359182" y="2096327"/>
            <a:ext cx="7556421" cy="1125855"/>
          </a:xfrm>
          <a:prstGeom prst="rect">
            <a:avLst/>
          </a:prstGeom>
          <a:noFill/>
          <a:ln/>
        </p:spPr>
        <p:txBody>
          <a:bodyPr wrap="square" lIns="0" tIns="0" rIns="0" bIns="0" rtlCol="0" anchor="t"/>
          <a:lstStyle/>
          <a:p>
            <a:pPr marL="0" indent="0" algn="l">
              <a:lnSpc>
                <a:spcPts val="2850"/>
              </a:lnSpc>
              <a:buNone/>
            </a:pPr>
            <a:r>
              <a:rPr lang="en-US" sz="2000" dirty="0">
                <a:solidFill>
                  <a:srgbClr val="CFD0D8"/>
                </a:solidFill>
                <a:latin typeface="Times New Roman" panose="02020603050405020304" pitchFamily="18" charset="0"/>
                <a:ea typeface="Instrument Sans Medium" pitchFamily="34" charset="-122"/>
                <a:cs typeface="Times New Roman" panose="02020603050405020304" pitchFamily="18" charset="0"/>
              </a:rPr>
              <a:t>Độ phân kỳ KL đo lường sự khác biệt giữa hai phân phối xác suất </a:t>
            </a:r>
            <a:r>
              <a:rPr lang="en-US" sz="2000" i="1" dirty="0">
                <a:solidFill>
                  <a:srgbClr val="CFD0D8"/>
                </a:solidFill>
                <a:latin typeface="Times New Roman" panose="02020603050405020304" pitchFamily="18" charset="0"/>
                <a:ea typeface="Instrument Sans Medium" pitchFamily="34" charset="-122"/>
                <a:cs typeface="Times New Roman" panose="02020603050405020304" pitchFamily="18" charset="0"/>
              </a:rPr>
              <a:t>p(x)</a:t>
            </a:r>
            <a:r>
              <a:rPr lang="en-US" sz="2000" dirty="0">
                <a:solidFill>
                  <a:srgbClr val="CFD0D8"/>
                </a:solidFill>
                <a:latin typeface="Times New Roman" panose="02020603050405020304" pitchFamily="18" charset="0"/>
                <a:ea typeface="Instrument Sans Medium" pitchFamily="34" charset="-122"/>
                <a:cs typeface="Times New Roman" panose="02020603050405020304" pitchFamily="18" charset="0"/>
              </a:rPr>
              <a:t> và </a:t>
            </a:r>
            <a:r>
              <a:rPr lang="en-US" sz="2000" i="1" dirty="0">
                <a:solidFill>
                  <a:srgbClr val="CFD0D8"/>
                </a:solidFill>
                <a:latin typeface="Times New Roman" panose="02020603050405020304" pitchFamily="18" charset="0"/>
                <a:ea typeface="Instrument Sans Medium" pitchFamily="34" charset="-122"/>
                <a:cs typeface="Times New Roman" panose="02020603050405020304" pitchFamily="18" charset="0"/>
              </a:rPr>
              <a:t>q(x)</a:t>
            </a:r>
            <a:r>
              <a:rPr lang="en-US" sz="2000" dirty="0">
                <a:solidFill>
                  <a:srgbClr val="CFD0D8"/>
                </a:solidFill>
                <a:latin typeface="Times New Roman" panose="02020603050405020304" pitchFamily="18" charset="0"/>
                <a:ea typeface="Instrument Sans Medium" pitchFamily="34" charset="-122"/>
                <a:cs typeface="Times New Roman" panose="02020603050405020304" pitchFamily="18" charset="0"/>
              </a:rPr>
              <a:t> trên cùng một biến </a:t>
            </a:r>
            <a:r>
              <a:rPr lang="en-US" sz="2000" i="1" dirty="0">
                <a:solidFill>
                  <a:srgbClr val="CFD0D8"/>
                </a:solidFill>
                <a:latin typeface="Times New Roman" panose="02020603050405020304" pitchFamily="18" charset="0"/>
                <a:ea typeface="Instrument Sans Medium" pitchFamily="34" charset="-122"/>
                <a:cs typeface="Times New Roman" panose="02020603050405020304" pitchFamily="18" charset="0"/>
              </a:rPr>
              <a:t>x</a:t>
            </a:r>
            <a:r>
              <a:rPr lang="en-US" sz="2000" dirty="0">
                <a:solidFill>
                  <a:srgbClr val="CFD0D8"/>
                </a:solidFill>
                <a:latin typeface="Times New Roman" panose="02020603050405020304" pitchFamily="18" charset="0"/>
                <a:ea typeface="Instrument Sans Medium" pitchFamily="34" charset="-122"/>
                <a:cs typeface="Times New Roman" panose="02020603050405020304" pitchFamily="18" charset="0"/>
              </a:rPr>
              <a:t>. Nó là một độ đo không đối xứng về mất mát thông tin khi </a:t>
            </a:r>
            <a:r>
              <a:rPr lang="en-US" sz="2000" i="1" dirty="0">
                <a:solidFill>
                  <a:srgbClr val="CFD0D8"/>
                </a:solidFill>
                <a:latin typeface="Times New Roman" panose="02020603050405020304" pitchFamily="18" charset="0"/>
                <a:ea typeface="Instrument Sans Medium" pitchFamily="34" charset="-122"/>
                <a:cs typeface="Times New Roman" panose="02020603050405020304" pitchFamily="18" charset="0"/>
              </a:rPr>
              <a:t>q(x)</a:t>
            </a:r>
            <a:r>
              <a:rPr lang="en-US" sz="2000" dirty="0">
                <a:solidFill>
                  <a:srgbClr val="CFD0D8"/>
                </a:solidFill>
                <a:latin typeface="Times New Roman" panose="02020603050405020304" pitchFamily="18" charset="0"/>
                <a:ea typeface="Instrument Sans Medium" pitchFamily="34" charset="-122"/>
                <a:cs typeface="Times New Roman" panose="02020603050405020304" pitchFamily="18" charset="0"/>
              </a:rPr>
              <a:t> được sử dụng để xấp xỉ </a:t>
            </a:r>
            <a:r>
              <a:rPr lang="en-US" sz="2000" i="1" dirty="0">
                <a:solidFill>
                  <a:srgbClr val="CFD0D8"/>
                </a:solidFill>
                <a:latin typeface="Times New Roman" panose="02020603050405020304" pitchFamily="18" charset="0"/>
                <a:ea typeface="Instrument Sans Medium" pitchFamily="34" charset="-122"/>
                <a:cs typeface="Times New Roman" panose="02020603050405020304" pitchFamily="18" charset="0"/>
              </a:rPr>
              <a:t>p(x)</a:t>
            </a:r>
            <a:r>
              <a:rPr lang="en-US" sz="2000" dirty="0">
                <a:solidFill>
                  <a:srgbClr val="CFD0D8"/>
                </a:solidFill>
                <a:latin typeface="Times New Roman" panose="02020603050405020304" pitchFamily="18" charset="0"/>
                <a:ea typeface="Instrument Sans Medium" pitchFamily="34" charset="-122"/>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pic>
        <p:nvPicPr>
          <p:cNvPr id="11" name="Hình ảnh 10">
            <a:extLst>
              <a:ext uri="{FF2B5EF4-FFF2-40B4-BE49-F238E27FC236}">
                <a16:creationId xmlns:a16="http://schemas.microsoft.com/office/drawing/2014/main" id="{271777A9-2027-E362-3347-DA41536A5B6E}"/>
              </a:ext>
            </a:extLst>
          </p:cNvPr>
          <p:cNvPicPr>
            <a:picLocks noChangeAspect="1"/>
          </p:cNvPicPr>
          <p:nvPr/>
        </p:nvPicPr>
        <p:blipFill>
          <a:blip r:embed="rId3"/>
          <a:stretch>
            <a:fillRect/>
          </a:stretch>
        </p:blipFill>
        <p:spPr>
          <a:xfrm>
            <a:off x="1359182" y="3735316"/>
            <a:ext cx="6963747" cy="2981741"/>
          </a:xfrm>
          <a:prstGeom prst="rect">
            <a:avLst/>
          </a:prstGeom>
        </p:spPr>
      </p:pic>
      <p:pic>
        <p:nvPicPr>
          <p:cNvPr id="5" name="Hình ảnh 53">
            <a:extLst>
              <a:ext uri="{FF2B5EF4-FFF2-40B4-BE49-F238E27FC236}">
                <a16:creationId xmlns:a16="http://schemas.microsoft.com/office/drawing/2014/main" id="{73FDDA4B-BE44-B4FF-5049-AABEB519421A}"/>
              </a:ext>
            </a:extLst>
          </p:cNvPr>
          <p:cNvPicPr>
            <a:picLocks noChangeAspect="1"/>
          </p:cNvPicPr>
          <p:nvPr/>
        </p:nvPicPr>
        <p:blipFill>
          <a:blip r:embed="rId4"/>
          <a:stretch>
            <a:fillRect/>
          </a:stretch>
        </p:blipFill>
        <p:spPr>
          <a:xfrm>
            <a:off x="12656821" y="7742884"/>
            <a:ext cx="1973580" cy="44367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7350" y="239493"/>
            <a:ext cx="5053012" cy="631627"/>
          </a:xfrm>
          <a:prstGeom prst="rect">
            <a:avLst/>
          </a:prstGeom>
          <a:noFill/>
          <a:ln/>
        </p:spPr>
        <p:txBody>
          <a:bodyPr wrap="none" lIns="0" tIns="0" rIns="0" bIns="0" rtlCol="0" anchor="t"/>
          <a:lstStyle/>
          <a:p>
            <a:pPr marL="0" indent="0" algn="l">
              <a:lnSpc>
                <a:spcPts val="4950"/>
              </a:lnSpc>
              <a:buNone/>
            </a:pPr>
            <a:r>
              <a:rPr lang="en-US" sz="395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Ví</a:t>
            </a:r>
            <a:r>
              <a:rPr lang="en-US" sz="39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a:t>
            </a:r>
            <a:r>
              <a:rPr lang="en-US" sz="395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dụ</a:t>
            </a:r>
            <a:r>
              <a:rPr lang="en-US" sz="39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a:t>
            </a:r>
            <a:endParaRPr lang="en-US" sz="3950" dirty="0">
              <a:latin typeface="Times New Roman" panose="02020603050405020304" pitchFamily="18" charset="0"/>
              <a:cs typeface="Times New Roman" panose="02020603050405020304" pitchFamily="18" charset="0"/>
            </a:endParaRPr>
          </a:p>
        </p:txBody>
      </p:sp>
      <p:sp>
        <p:nvSpPr>
          <p:cNvPr id="3" name="Text 1"/>
          <p:cNvSpPr/>
          <p:nvPr/>
        </p:nvSpPr>
        <p:spPr>
          <a:xfrm>
            <a:off x="2256944" y="328002"/>
            <a:ext cx="7180183" cy="505182"/>
          </a:xfrm>
          <a:prstGeom prst="rect">
            <a:avLst/>
          </a:prstGeom>
          <a:noFill/>
          <a:ln/>
        </p:spPr>
        <p:txBody>
          <a:bodyPr wrap="none" lIns="0" tIns="0" rIns="0" bIns="0" rtlCol="0" anchor="t"/>
          <a:lstStyle/>
          <a:p>
            <a:pPr marL="0" indent="0" algn="l">
              <a:lnSpc>
                <a:spcPts val="3950"/>
              </a:lnSpc>
              <a:buNone/>
            </a:pPr>
            <a:r>
              <a:rPr lang="en-US" sz="315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Tính</a:t>
            </a:r>
            <a:r>
              <a:rPr lang="en-US" sz="31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a:t>
            </a:r>
            <a:r>
              <a:rPr lang="en-US" sz="315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độ</a:t>
            </a:r>
            <a:r>
              <a:rPr lang="en-US" sz="31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a:t>
            </a:r>
            <a:r>
              <a:rPr lang="en-US" sz="315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phân</a:t>
            </a:r>
            <a:r>
              <a:rPr lang="en-US" sz="31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a:t>
            </a:r>
            <a:r>
              <a:rPr lang="en-US" sz="315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kỳ</a:t>
            </a:r>
            <a:r>
              <a:rPr lang="en-US" sz="31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(KL)</a:t>
            </a:r>
            <a:endParaRPr lang="en-US" sz="3150" dirty="0">
              <a:latin typeface="Times New Roman" panose="02020603050405020304" pitchFamily="18" charset="0"/>
              <a:cs typeface="Times New Roman" panose="02020603050405020304" pitchFamily="18" charset="0"/>
            </a:endParaRPr>
          </a:p>
        </p:txBody>
      </p:sp>
      <p:sp>
        <p:nvSpPr>
          <p:cNvPr id="4" name="Text 2"/>
          <p:cNvSpPr/>
          <p:nvPr/>
        </p:nvSpPr>
        <p:spPr>
          <a:xfrm>
            <a:off x="707350" y="1060474"/>
            <a:ext cx="13215699" cy="323374"/>
          </a:xfrm>
          <a:prstGeom prst="rect">
            <a:avLst/>
          </a:prstGeom>
          <a:noFill/>
          <a:ln/>
        </p:spPr>
        <p:txBody>
          <a:bodyPr wrap="none" lIns="0" tIns="0" rIns="0" bIns="0" rtlCol="0" anchor="t"/>
          <a:lstStyle/>
          <a:p>
            <a:pPr marL="0" indent="0" algn="l">
              <a:lnSpc>
                <a:spcPts val="2500"/>
              </a:lnSpc>
              <a:buNone/>
            </a:pPr>
            <a:r>
              <a:rPr lang="en-US" dirty="0">
                <a:solidFill>
                  <a:srgbClr val="CFD0D8"/>
                </a:solidFill>
                <a:latin typeface="Times New Roman" panose="02020603050405020304" pitchFamily="18" charset="0"/>
                <a:ea typeface="Instrument Sans Medium" pitchFamily="34" charset="-122"/>
                <a:cs typeface="Times New Roman" panose="02020603050405020304" pitchFamily="18" charset="0"/>
              </a:rPr>
              <a:t>Giả sử có hai phân phối mẫu P và Q như sau:</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5111826" y="1063140"/>
            <a:ext cx="2398818" cy="323374"/>
          </a:xfrm>
          <a:prstGeom prst="rect">
            <a:avLst/>
          </a:prstGeom>
          <a:noFill/>
          <a:ln/>
        </p:spPr>
        <p:txBody>
          <a:bodyPr wrap="none" lIns="0" tIns="0" rIns="0" bIns="0" rtlCol="0" anchor="t"/>
          <a:lstStyle/>
          <a:p>
            <a:pPr marL="0" indent="0" algn="l">
              <a:lnSpc>
                <a:spcPts val="2500"/>
              </a:lnSpc>
              <a:buNone/>
            </a:pPr>
            <a:r>
              <a:rPr lang="en-US" dirty="0">
                <a:solidFill>
                  <a:srgbClr val="D5D5D8"/>
                </a:solidFill>
                <a:latin typeface="Times New Roman" panose="02020603050405020304" pitchFamily="18" charset="0"/>
                <a:ea typeface="Instrument Sans Medium" pitchFamily="34" charset="-122"/>
                <a:cs typeface="Times New Roman" panose="02020603050405020304" pitchFamily="18" charset="0"/>
              </a:rPr>
              <a:t>P: (a: 3/5, b: 1/5, c: 1/5)</a:t>
            </a:r>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7678167" y="1063140"/>
            <a:ext cx="2398819" cy="323374"/>
          </a:xfrm>
          <a:prstGeom prst="rect">
            <a:avLst/>
          </a:prstGeom>
          <a:noFill/>
          <a:ln/>
        </p:spPr>
        <p:txBody>
          <a:bodyPr wrap="none" lIns="0" tIns="0" rIns="0" bIns="0" rtlCol="0" anchor="t"/>
          <a:lstStyle/>
          <a:p>
            <a:pPr marL="0" indent="0" algn="l">
              <a:lnSpc>
                <a:spcPts val="2500"/>
              </a:lnSpc>
              <a:buNone/>
            </a:pPr>
            <a:r>
              <a:rPr lang="en-US" dirty="0">
                <a:solidFill>
                  <a:srgbClr val="D5D5D8"/>
                </a:solidFill>
                <a:latin typeface="Times New Roman" panose="02020603050405020304" pitchFamily="18" charset="0"/>
                <a:ea typeface="Instrument Sans Medium" pitchFamily="34" charset="-122"/>
                <a:cs typeface="Times New Roman" panose="02020603050405020304" pitchFamily="18" charset="0"/>
              </a:rPr>
              <a:t>Q: (a: 5/9, b: 3/9, d: 1/9)</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770173" y="1755042"/>
            <a:ext cx="11759202" cy="646748"/>
          </a:xfrm>
          <a:prstGeom prst="rect">
            <a:avLst/>
          </a:prstGeom>
          <a:noFill/>
          <a:ln/>
        </p:spPr>
        <p:txBody>
          <a:bodyPr wrap="square" lIns="0" tIns="0" rIns="0" bIns="0" rtlCol="0" anchor="t"/>
          <a:lstStyle/>
          <a:p>
            <a:pPr marL="0" indent="0" algn="l">
              <a:lnSpc>
                <a:spcPts val="2500"/>
              </a:lnSpc>
              <a:buNone/>
            </a:pPr>
            <a:r>
              <a:rPr lang="en-US" dirty="0">
                <a:solidFill>
                  <a:srgbClr val="CFD0D8"/>
                </a:solidFill>
                <a:latin typeface="Times New Roman" panose="02020603050405020304" pitchFamily="18" charset="0"/>
                <a:ea typeface="Instrument Sans Medium" pitchFamily="34" charset="-122"/>
                <a:cs typeface="Times New Roman" panose="02020603050405020304" pitchFamily="18" charset="0"/>
              </a:rPr>
              <a:t>Để tính KL divergence DKL(P||Q), chúng ta giới thiệu một hằng số nhỏ ε, ví dụ ε = 10^-3, và định nghĩa phiên bản đã làm mịn của P và Q, P' và Q', như sau:</a:t>
            </a:r>
            <a:endParaRPr lang="en-US" dirty="0">
              <a:latin typeface="Times New Roman" panose="02020603050405020304" pitchFamily="18" charset="0"/>
              <a:cs typeface="Times New Roman" panose="02020603050405020304" pitchFamily="18" charset="0"/>
            </a:endParaRPr>
          </a:p>
        </p:txBody>
      </p:sp>
      <p:sp>
        <p:nvSpPr>
          <p:cNvPr id="8" name="Text 6"/>
          <p:cNvSpPr/>
          <p:nvPr/>
        </p:nvSpPr>
        <p:spPr>
          <a:xfrm>
            <a:off x="707350" y="2756529"/>
            <a:ext cx="11759202" cy="646748"/>
          </a:xfrm>
          <a:prstGeom prst="rect">
            <a:avLst/>
          </a:prstGeom>
          <a:noFill/>
          <a:ln/>
        </p:spPr>
        <p:txBody>
          <a:bodyPr wrap="square" lIns="0" tIns="0" rIns="0" bIns="0" rtlCol="0" anchor="t"/>
          <a:lstStyle/>
          <a:p>
            <a:pPr marL="0" indent="0" algn="l">
              <a:lnSpc>
                <a:spcPts val="2500"/>
              </a:lnSpc>
              <a:buNone/>
            </a:pPr>
            <a:r>
              <a:rPr lang="en-US" dirty="0">
                <a:solidFill>
                  <a:srgbClr val="CFD0D8"/>
                </a:solidFill>
                <a:latin typeface="Times New Roman" panose="02020603050405020304" pitchFamily="18" charset="0"/>
                <a:ea typeface="Instrument Sans Medium" pitchFamily="34" charset="-122"/>
                <a:cs typeface="Times New Roman" panose="02020603050405020304" pitchFamily="18" charset="0"/>
              </a:rPr>
              <a:t>Tập hợp mẫu quan sát </a:t>
            </a:r>
            <a:r>
              <a:rPr lang="en-US" dirty="0" err="1">
                <a:solidFill>
                  <a:srgbClr val="CFD0D8"/>
                </a:solidFill>
                <a:latin typeface="Times New Roman" panose="02020603050405020304" pitchFamily="18" charset="0"/>
                <a:ea typeface="Instrument Sans Medium" pitchFamily="34" charset="-122"/>
                <a:cs typeface="Times New Roman" panose="02020603050405020304" pitchFamily="18" charset="0"/>
              </a:rPr>
              <a:t>trong</a:t>
            </a:r>
            <a:r>
              <a:rPr lang="en-US" dirty="0">
                <a:solidFill>
                  <a:srgbClr val="CFD0D8"/>
                </a:solidFill>
                <a:latin typeface="Times New Roman" panose="02020603050405020304" pitchFamily="18" charset="0"/>
                <a:ea typeface="Instrument Sans Medium" pitchFamily="34" charset="-122"/>
                <a:cs typeface="Times New Roman" panose="02020603050405020304" pitchFamily="18" charset="0"/>
              </a:rPr>
              <a:t>  P = {</a:t>
            </a:r>
            <a:r>
              <a:rPr lang="en-US" dirty="0" err="1">
                <a:solidFill>
                  <a:srgbClr val="CFD0D8"/>
                </a:solidFill>
                <a:latin typeface="Times New Roman" panose="02020603050405020304" pitchFamily="18" charset="0"/>
                <a:ea typeface="Instrument Sans Medium" pitchFamily="34" charset="-122"/>
                <a:cs typeface="Times New Roman" panose="02020603050405020304" pitchFamily="18" charset="0"/>
              </a:rPr>
              <a:t>a,b,c</a:t>
            </a:r>
            <a:r>
              <a:rPr lang="en-US" dirty="0">
                <a:solidFill>
                  <a:srgbClr val="CFD0D8"/>
                </a:solidFill>
                <a:latin typeface="Times New Roman" panose="02020603050405020304" pitchFamily="18" charset="0"/>
                <a:ea typeface="Instrument Sans Medium" pitchFamily="34" charset="-122"/>
                <a:cs typeface="Times New Roman" panose="02020603050405020304" pitchFamily="18" charset="0"/>
              </a:rPr>
              <a:t>}, Q = {a,b,d}. </a:t>
            </a:r>
            <a:r>
              <a:rPr lang="en-US" dirty="0" err="1">
                <a:solidFill>
                  <a:srgbClr val="CFD0D8"/>
                </a:solidFill>
                <a:latin typeface="Times New Roman" panose="02020603050405020304" pitchFamily="18" charset="0"/>
                <a:ea typeface="Instrument Sans Medium" pitchFamily="34" charset="-122"/>
                <a:cs typeface="Times New Roman" panose="02020603050405020304" pitchFamily="18" charset="0"/>
              </a:rPr>
              <a:t>Tập</a:t>
            </a:r>
            <a:r>
              <a:rPr lang="en-US" dirty="0">
                <a:solidFill>
                  <a:srgbClr val="CFD0D8"/>
                </a:solidFill>
                <a:latin typeface="Times New Roman" panose="02020603050405020304" pitchFamily="18" charset="0"/>
                <a:ea typeface="Instrument Sans Medium" pitchFamily="34" charset="-122"/>
                <a:cs typeface="Times New Roman" panose="02020603050405020304" pitchFamily="18" charset="0"/>
              </a:rPr>
              <a:t> hợp hợp là SU = {a,b,c,d}. </a:t>
            </a:r>
          </a:p>
          <a:p>
            <a:pPr marL="0" indent="0" algn="l">
              <a:lnSpc>
                <a:spcPts val="2500"/>
              </a:lnSpc>
              <a:buNone/>
            </a:pPr>
            <a:endParaRPr lang="en-US" dirty="0">
              <a:solidFill>
                <a:srgbClr val="CFD0D8"/>
              </a:solidFill>
              <a:latin typeface="Times New Roman" panose="02020603050405020304" pitchFamily="18" charset="0"/>
              <a:ea typeface="Instrument Sans Medium" pitchFamily="34" charset="-122"/>
              <a:cs typeface="Times New Roman" panose="02020603050405020304" pitchFamily="18" charset="0"/>
            </a:endParaRPr>
          </a:p>
          <a:p>
            <a:pPr marL="0" indent="0" algn="l">
              <a:lnSpc>
                <a:spcPts val="2500"/>
              </a:lnSpc>
              <a:buNone/>
            </a:pPr>
            <a:r>
              <a:rPr lang="en-US" dirty="0" err="1">
                <a:solidFill>
                  <a:srgbClr val="CFD0D8"/>
                </a:solidFill>
                <a:latin typeface="Times New Roman" panose="02020603050405020304" pitchFamily="18" charset="0"/>
                <a:ea typeface="Instrument Sans Medium" pitchFamily="34" charset="-122"/>
                <a:cs typeface="Times New Roman" panose="02020603050405020304" pitchFamily="18" charset="0"/>
              </a:rPr>
              <a:t>Bằng</a:t>
            </a:r>
            <a:r>
              <a:rPr lang="en-US" dirty="0">
                <a:solidFill>
                  <a:srgbClr val="CFD0D8"/>
                </a:solidFill>
                <a:latin typeface="Times New Roman" panose="02020603050405020304" pitchFamily="18" charset="0"/>
                <a:ea typeface="Instrument Sans Medium" pitchFamily="34" charset="-122"/>
                <a:cs typeface="Times New Roman" panose="02020603050405020304" pitchFamily="18" charset="0"/>
              </a:rPr>
              <a:t> cách làm mịn, </a:t>
            </a:r>
            <a:r>
              <a:rPr lang="en-US" dirty="0" err="1">
                <a:solidFill>
                  <a:srgbClr val="CFD0D8"/>
                </a:solidFill>
                <a:latin typeface="Times New Roman" panose="02020603050405020304" pitchFamily="18" charset="0"/>
                <a:ea typeface="Instrument Sans Medium" pitchFamily="34" charset="-122"/>
                <a:cs typeface="Times New Roman" panose="02020603050405020304" pitchFamily="18" charset="0"/>
              </a:rPr>
              <a:t>các</a:t>
            </a:r>
            <a:r>
              <a:rPr lang="en-US" dirty="0">
                <a:solidFill>
                  <a:srgbClr val="CFD0D8"/>
                </a:solidFill>
                <a:latin typeface="Times New Roman" panose="02020603050405020304" pitchFamily="18" charset="0"/>
                <a:ea typeface="Instrument Sans Medium" pitchFamily="34" charset="-122"/>
                <a:cs typeface="Times New Roman" panose="02020603050405020304" pitchFamily="18" charset="0"/>
              </a:rPr>
              <a:t> ký hiệu bị thiếu có thể được thêm vào mỗi phân phối tương ứng, với xác suất nhỏ ε.</a:t>
            </a:r>
            <a:endParaRPr lang="en-US" dirty="0">
              <a:latin typeface="Times New Roman" panose="02020603050405020304" pitchFamily="18" charset="0"/>
              <a:cs typeface="Times New Roman" panose="02020603050405020304" pitchFamily="18" charset="0"/>
            </a:endParaRPr>
          </a:p>
        </p:txBody>
      </p:sp>
      <p:sp>
        <p:nvSpPr>
          <p:cNvPr id="9" name="Text 7"/>
          <p:cNvSpPr/>
          <p:nvPr/>
        </p:nvSpPr>
        <p:spPr>
          <a:xfrm>
            <a:off x="707350" y="3949079"/>
            <a:ext cx="13215699" cy="323374"/>
          </a:xfrm>
          <a:prstGeom prst="rect">
            <a:avLst/>
          </a:prstGeom>
          <a:noFill/>
          <a:ln/>
        </p:spPr>
        <p:txBody>
          <a:bodyPr wrap="none" lIns="0" tIns="0" rIns="0" bIns="0" rtlCol="0" anchor="t"/>
          <a:lstStyle/>
          <a:p>
            <a:pPr marL="0" indent="0" algn="l">
              <a:lnSpc>
                <a:spcPts val="2500"/>
              </a:lnSpc>
              <a:buNone/>
            </a:pPr>
            <a:r>
              <a:rPr lang="en-US" dirty="0">
                <a:solidFill>
                  <a:srgbClr val="CFD0D8"/>
                </a:solidFill>
                <a:latin typeface="Times New Roman" panose="02020603050405020304" pitchFamily="18" charset="0"/>
                <a:ea typeface="Instrument Sans Medium" pitchFamily="34" charset="-122"/>
                <a:cs typeface="Times New Roman" panose="02020603050405020304" pitchFamily="18" charset="0"/>
              </a:rPr>
              <a:t>Từ đó, chúng ta có:</a:t>
            </a:r>
            <a:endParaRPr lang="en-US" dirty="0">
              <a:latin typeface="Times New Roman" panose="02020603050405020304" pitchFamily="18" charset="0"/>
              <a:cs typeface="Times New Roman" panose="02020603050405020304" pitchFamily="18" charset="0"/>
            </a:endParaRPr>
          </a:p>
        </p:txBody>
      </p:sp>
      <p:sp>
        <p:nvSpPr>
          <p:cNvPr id="10" name="Text 8"/>
          <p:cNvSpPr/>
          <p:nvPr/>
        </p:nvSpPr>
        <p:spPr>
          <a:xfrm>
            <a:off x="707350" y="4458050"/>
            <a:ext cx="13215699" cy="323374"/>
          </a:xfrm>
          <a:prstGeom prst="rect">
            <a:avLst/>
          </a:prstGeom>
          <a:noFill/>
          <a:ln/>
        </p:spPr>
        <p:txBody>
          <a:bodyPr wrap="none" lIns="0" tIns="0" rIns="0" bIns="0" rtlCol="0" anchor="t"/>
          <a:lstStyle/>
          <a:p>
            <a:pPr marL="0" indent="0" algn="l">
              <a:lnSpc>
                <a:spcPts val="2500"/>
              </a:lnSpc>
              <a:buNone/>
            </a:pPr>
            <a:r>
              <a:rPr lang="en-US" dirty="0">
                <a:solidFill>
                  <a:srgbClr val="D5D5D8"/>
                </a:solidFill>
                <a:latin typeface="Times New Roman" panose="02020603050405020304" pitchFamily="18" charset="0"/>
                <a:ea typeface="Instrument Sans Medium" pitchFamily="34" charset="-122"/>
                <a:cs typeface="Times New Roman" panose="02020603050405020304" pitchFamily="18" charset="0"/>
              </a:rPr>
              <a:t>P': (a: 3/5 - ε/3, b: 1/5 - ε/3, c: 1/5 - ε/3, d: ε)</a:t>
            </a:r>
            <a:endParaRPr lang="en-US" dirty="0">
              <a:latin typeface="Times New Roman" panose="02020603050405020304" pitchFamily="18" charset="0"/>
              <a:cs typeface="Times New Roman" panose="02020603050405020304" pitchFamily="18" charset="0"/>
            </a:endParaRPr>
          </a:p>
        </p:txBody>
      </p:sp>
      <p:sp>
        <p:nvSpPr>
          <p:cNvPr id="11" name="Text 9"/>
          <p:cNvSpPr/>
          <p:nvPr/>
        </p:nvSpPr>
        <p:spPr>
          <a:xfrm>
            <a:off x="707351" y="5008714"/>
            <a:ext cx="4691268" cy="323374"/>
          </a:xfrm>
          <a:prstGeom prst="rect">
            <a:avLst/>
          </a:prstGeom>
          <a:noFill/>
          <a:ln/>
        </p:spPr>
        <p:txBody>
          <a:bodyPr wrap="none" lIns="0" tIns="0" rIns="0" bIns="0" rtlCol="0" anchor="t"/>
          <a:lstStyle/>
          <a:p>
            <a:pPr marL="0" indent="0" algn="l">
              <a:lnSpc>
                <a:spcPts val="2500"/>
              </a:lnSpc>
              <a:buNone/>
            </a:pPr>
            <a:r>
              <a:rPr lang="en-US" dirty="0">
                <a:solidFill>
                  <a:srgbClr val="D5D5D8"/>
                </a:solidFill>
                <a:latin typeface="Times New Roman" panose="02020603050405020304" pitchFamily="18" charset="0"/>
                <a:ea typeface="Instrument Sans Medium" pitchFamily="34" charset="-122"/>
                <a:cs typeface="Times New Roman" panose="02020603050405020304" pitchFamily="18" charset="0"/>
              </a:rPr>
              <a:t>Q': (a: 5/9 - ε/3, b: 3/9 - ε/3, c: ε, d: 1/9 - ε/3) </a:t>
            </a:r>
            <a:endParaRPr lang="en-US" dirty="0">
              <a:latin typeface="Times New Roman" panose="02020603050405020304" pitchFamily="18" charset="0"/>
              <a:cs typeface="Times New Roman" panose="02020603050405020304" pitchFamily="18" charset="0"/>
            </a:endParaRPr>
          </a:p>
        </p:txBody>
      </p:sp>
      <p:pic>
        <p:nvPicPr>
          <p:cNvPr id="13" name="Hình ảnh 12">
            <a:extLst>
              <a:ext uri="{FF2B5EF4-FFF2-40B4-BE49-F238E27FC236}">
                <a16:creationId xmlns:a16="http://schemas.microsoft.com/office/drawing/2014/main" id="{95E24E7E-9CDB-836C-D967-7832646CC380}"/>
              </a:ext>
            </a:extLst>
          </p:cNvPr>
          <p:cNvPicPr>
            <a:picLocks noChangeAspect="1"/>
          </p:cNvPicPr>
          <p:nvPr/>
        </p:nvPicPr>
        <p:blipFill>
          <a:blip r:embed="rId3"/>
          <a:stretch>
            <a:fillRect/>
          </a:stretch>
        </p:blipFill>
        <p:spPr>
          <a:xfrm>
            <a:off x="10943711" y="7357766"/>
            <a:ext cx="3686689" cy="828791"/>
          </a:xfrm>
          <a:prstGeom prst="rect">
            <a:avLst/>
          </a:prstGeom>
        </p:spPr>
      </p:pic>
      <p:sp>
        <p:nvSpPr>
          <p:cNvPr id="20" name="Text 9">
            <a:extLst>
              <a:ext uri="{FF2B5EF4-FFF2-40B4-BE49-F238E27FC236}">
                <a16:creationId xmlns:a16="http://schemas.microsoft.com/office/drawing/2014/main" id="{6330D531-5093-5EA7-C3B4-A1EB4C5EF71C}"/>
              </a:ext>
            </a:extLst>
          </p:cNvPr>
          <p:cNvSpPr/>
          <p:nvPr/>
        </p:nvSpPr>
        <p:spPr>
          <a:xfrm>
            <a:off x="1831882" y="7200355"/>
            <a:ext cx="4691268" cy="440156"/>
          </a:xfrm>
          <a:prstGeom prst="rect">
            <a:avLst/>
          </a:prstGeom>
          <a:noFill/>
          <a:ln/>
        </p:spPr>
        <p:txBody>
          <a:bodyPr wrap="none" lIns="0" tIns="0" rIns="0" bIns="0" rtlCol="0" anchor="t"/>
          <a:lstStyle/>
          <a:p>
            <a:pPr>
              <a:lnSpc>
                <a:spcPts val="2500"/>
              </a:lnSpc>
            </a:pPr>
            <a:r>
              <a:rPr lang="en-US" sz="2000" dirty="0">
                <a:solidFill>
                  <a:schemeClr val="bg1"/>
                </a:solidFill>
                <a:latin typeface="Times New Roman" panose="02020603050405020304" pitchFamily="18" charset="0"/>
                <a:ea typeface="Instrument Sans Medium" pitchFamily="34" charset="-122"/>
                <a:cs typeface="Times New Roman" panose="02020603050405020304" pitchFamily="18" charset="0"/>
              </a:rPr>
              <a:t> </a:t>
            </a:r>
            <a:r>
              <a:rPr lang="en-US" sz="2000" dirty="0">
                <a:solidFill>
                  <a:schemeClr val="bg1"/>
                </a:solidFill>
              </a:rPr>
              <a:t>DKL​(P′∥Q′)≈</a:t>
            </a:r>
            <a:r>
              <a:rPr lang="en-US" sz="2000" dirty="0">
                <a:solidFill>
                  <a:schemeClr val="bg1"/>
                </a:solidFill>
                <a:latin typeface="Times New Roman" panose="02020603050405020304" pitchFamily="18" charset="0"/>
                <a:ea typeface="Instrument Sans Medium" pitchFamily="34" charset="-122"/>
                <a:cs typeface="Times New Roman" panose="02020603050405020304" pitchFamily="18" charset="0"/>
              </a:rPr>
              <a:t> 0.9969 (</a:t>
            </a:r>
            <a:r>
              <a:rPr lang="en-US" sz="2000" dirty="0" err="1">
                <a:solidFill>
                  <a:schemeClr val="bg1"/>
                </a:solidFill>
                <a:latin typeface="Times New Roman" panose="02020603050405020304" pitchFamily="18" charset="0"/>
                <a:ea typeface="Instrument Sans Medium" pitchFamily="34" charset="-122"/>
                <a:cs typeface="Times New Roman" panose="02020603050405020304" pitchFamily="18" charset="0"/>
              </a:rPr>
              <a:t>nats</a:t>
            </a:r>
            <a:r>
              <a:rPr lang="en-US" sz="2000" dirty="0">
                <a:solidFill>
                  <a:schemeClr val="bg1"/>
                </a:solidFill>
                <a:latin typeface="Times New Roman" panose="02020603050405020304" pitchFamily="18" charset="0"/>
                <a:ea typeface="Instrument Sans Medium" pitchFamily="34" charset="-122"/>
                <a:cs typeface="Times New Roman" panose="02020603050405020304" pitchFamily="18" charset="0"/>
              </a:rPr>
              <a:t>)</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A9835CB8-6F05-C97E-3B97-A7D1E3F899B8}"/>
              </a:ext>
            </a:extLst>
          </p:cNvPr>
          <p:cNvPicPr>
            <a:picLocks noChangeAspect="1"/>
          </p:cNvPicPr>
          <p:nvPr/>
        </p:nvPicPr>
        <p:blipFill>
          <a:blip r:embed="rId4"/>
          <a:stretch>
            <a:fillRect/>
          </a:stretch>
        </p:blipFill>
        <p:spPr>
          <a:xfrm>
            <a:off x="948751" y="5511265"/>
            <a:ext cx="3689085" cy="150991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32905"/>
            <a:ext cx="11879342" cy="708779"/>
          </a:xfrm>
          <a:prstGeom prst="rect">
            <a:avLst/>
          </a:prstGeom>
          <a:noFill/>
          <a:ln/>
        </p:spPr>
        <p:txBody>
          <a:bodyPr wrap="none" lIns="0" tIns="0" rIns="0" bIns="0" rtlCol="0" anchor="t"/>
          <a:lstStyle/>
          <a:p>
            <a:pPr marL="0" indent="0" algn="l">
              <a:lnSpc>
                <a:spcPts val="5550"/>
              </a:lnSpc>
              <a:buNone/>
            </a:pPr>
            <a:r>
              <a:rPr lang="en-US" sz="44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Giới thiệu: Độ đo tương đồng và khoảng cách</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249531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Times New Roman" panose="02020603050405020304" pitchFamily="18" charset="0"/>
                <a:ea typeface="Instrument Sans Medium" pitchFamily="34" charset="-122"/>
                <a:cs typeface="Times New Roman" panose="02020603050405020304" pitchFamily="18" charset="0"/>
              </a:rPr>
              <a:t>Trong khai phá dữ liệu, chúng ta cần đánh giá mức độ giống hoặc khác nhau giữa các đối tượng. Điều này rất quan trọng cho các ứng dụng như:</a:t>
            </a:r>
            <a:endParaRPr lang="en-US" sz="1750" dirty="0">
              <a:latin typeface="Times New Roman" panose="02020603050405020304" pitchFamily="18" charset="0"/>
              <a:cs typeface="Times New Roman" panose="02020603050405020304" pitchFamily="18" charset="0"/>
            </a:endParaRPr>
          </a:p>
        </p:txBody>
      </p:sp>
      <p:sp>
        <p:nvSpPr>
          <p:cNvPr id="4" name="Shape 2"/>
          <p:cNvSpPr/>
          <p:nvPr/>
        </p:nvSpPr>
        <p:spPr>
          <a:xfrm>
            <a:off x="793790" y="3476268"/>
            <a:ext cx="4196358" cy="2802374"/>
          </a:xfrm>
          <a:prstGeom prst="roundRect">
            <a:avLst>
              <a:gd name="adj" fmla="val 5221"/>
            </a:avLst>
          </a:prstGeom>
          <a:solidFill>
            <a:srgbClr val="2A2A2D">
              <a:alpha val="95000"/>
            </a:srgbClr>
          </a:solidFill>
          <a:ln w="30480">
            <a:solidFill>
              <a:srgbClr val="56565B"/>
            </a:solidFill>
            <a:prstDash val="solid"/>
          </a:ln>
        </p:spPr>
        <p:txBody>
          <a:bodyPr/>
          <a:lstStyle/>
          <a:p>
            <a:endParaRPr lang="vi-VN">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763310" y="3476268"/>
            <a:ext cx="121920" cy="2802374"/>
          </a:xfrm>
          <a:prstGeom prst="rect">
            <a:avLst/>
          </a:prstGeom>
        </p:spPr>
      </p:pic>
      <p:sp>
        <p:nvSpPr>
          <p:cNvPr id="6" name="Text 3"/>
          <p:cNvSpPr/>
          <p:nvPr/>
        </p:nvSpPr>
        <p:spPr>
          <a:xfrm>
            <a:off x="1142524" y="3733562"/>
            <a:ext cx="3016568"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Phân cụm (Clustering)</a:t>
            </a:r>
            <a:endParaRPr lang="en-US" sz="2200" dirty="0">
              <a:latin typeface="Times New Roman" panose="02020603050405020304" pitchFamily="18" charset="0"/>
              <a:cs typeface="Times New Roman" panose="02020603050405020304" pitchFamily="18" charset="0"/>
            </a:endParaRPr>
          </a:p>
        </p:txBody>
      </p:sp>
      <p:sp>
        <p:nvSpPr>
          <p:cNvPr id="7" name="Text 4"/>
          <p:cNvSpPr/>
          <p:nvPr/>
        </p:nvSpPr>
        <p:spPr>
          <a:xfrm>
            <a:off x="1142524" y="4223980"/>
            <a:ext cx="3590330"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Times New Roman" panose="02020603050405020304" pitchFamily="18" charset="0"/>
                <a:ea typeface="Instrument Sans Medium" pitchFamily="34" charset="-122"/>
                <a:cs typeface="Times New Roman" panose="02020603050405020304" pitchFamily="18" charset="0"/>
              </a:rPr>
              <a:t>Nhóm các đối tượng tương tự nhau (ví dụ: khách hàng có đặc điểm giống nhau).</a:t>
            </a:r>
            <a:endParaRPr lang="en-US" sz="1750" dirty="0">
              <a:latin typeface="Times New Roman" panose="02020603050405020304" pitchFamily="18" charset="0"/>
              <a:cs typeface="Times New Roman" panose="02020603050405020304" pitchFamily="18" charset="0"/>
            </a:endParaRPr>
          </a:p>
        </p:txBody>
      </p:sp>
      <p:sp>
        <p:nvSpPr>
          <p:cNvPr id="8" name="Shape 5"/>
          <p:cNvSpPr/>
          <p:nvPr/>
        </p:nvSpPr>
        <p:spPr>
          <a:xfrm>
            <a:off x="5216962" y="3476268"/>
            <a:ext cx="4196358" cy="2802374"/>
          </a:xfrm>
          <a:prstGeom prst="roundRect">
            <a:avLst>
              <a:gd name="adj" fmla="val 5221"/>
            </a:avLst>
          </a:prstGeom>
          <a:solidFill>
            <a:srgbClr val="2A2A2D">
              <a:alpha val="95000"/>
            </a:srgbClr>
          </a:solidFill>
          <a:ln w="30480">
            <a:solidFill>
              <a:srgbClr val="56565B"/>
            </a:solidFill>
            <a:prstDash val="solid"/>
          </a:ln>
        </p:spPr>
        <p:txBody>
          <a:bodyPr/>
          <a:lstStyle/>
          <a:p>
            <a:endParaRPr lang="vi-VN">
              <a:latin typeface="Times New Roman" panose="02020603050405020304" pitchFamily="18" charset="0"/>
              <a:cs typeface="Times New Roman" panose="02020603050405020304" pitchFamily="18" charset="0"/>
            </a:endParaRPr>
          </a:p>
        </p:txBody>
      </p:sp>
      <p:pic>
        <p:nvPicPr>
          <p:cNvPr id="9" name="Image 1" descr="preencoded.png"/>
          <p:cNvPicPr>
            <a:picLocks noChangeAspect="1"/>
          </p:cNvPicPr>
          <p:nvPr/>
        </p:nvPicPr>
        <p:blipFill>
          <a:blip r:embed="rId3"/>
          <a:stretch>
            <a:fillRect/>
          </a:stretch>
        </p:blipFill>
        <p:spPr>
          <a:xfrm>
            <a:off x="5186482" y="3476268"/>
            <a:ext cx="121920" cy="2802374"/>
          </a:xfrm>
          <a:prstGeom prst="rect">
            <a:avLst/>
          </a:prstGeom>
        </p:spPr>
      </p:pic>
      <p:sp>
        <p:nvSpPr>
          <p:cNvPr id="10" name="Text 6"/>
          <p:cNvSpPr/>
          <p:nvPr/>
        </p:nvSpPr>
        <p:spPr>
          <a:xfrm>
            <a:off x="5565696" y="3733562"/>
            <a:ext cx="3590330" cy="708660"/>
          </a:xfrm>
          <a:prstGeom prst="rect">
            <a:avLst/>
          </a:prstGeom>
          <a:noFill/>
          <a:ln/>
        </p:spPr>
        <p:txBody>
          <a:bodyPr wrap="square" lIns="0" tIns="0" rIns="0" bIns="0" rtlCol="0" anchor="t"/>
          <a:lstStyle/>
          <a:p>
            <a:pPr marL="0" indent="0" algn="l">
              <a:lnSpc>
                <a:spcPts val="2750"/>
              </a:lnSpc>
              <a:buNone/>
            </a:pPr>
            <a:r>
              <a:rPr lang="en-US" sz="22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Phân tích ngoại lệ (Outlier Analysis)</a:t>
            </a:r>
            <a:endParaRPr lang="en-US" sz="2200" dirty="0">
              <a:latin typeface="Times New Roman" panose="02020603050405020304" pitchFamily="18" charset="0"/>
              <a:cs typeface="Times New Roman" panose="02020603050405020304" pitchFamily="18" charset="0"/>
            </a:endParaRPr>
          </a:p>
        </p:txBody>
      </p:sp>
      <p:sp>
        <p:nvSpPr>
          <p:cNvPr id="11" name="Text 7"/>
          <p:cNvSpPr/>
          <p:nvPr/>
        </p:nvSpPr>
        <p:spPr>
          <a:xfrm>
            <a:off x="5565696" y="4578310"/>
            <a:ext cx="3590330"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Times New Roman" panose="02020603050405020304" pitchFamily="18" charset="0"/>
                <a:ea typeface="Instrument Sans Medium" pitchFamily="34" charset="-122"/>
                <a:cs typeface="Times New Roman" panose="02020603050405020304" pitchFamily="18" charset="0"/>
              </a:rPr>
              <a:t>Xác định các đối tượng rất khác biệt so với phần còn lại.</a:t>
            </a:r>
            <a:endParaRPr lang="en-US" sz="1750" dirty="0">
              <a:latin typeface="Times New Roman" panose="02020603050405020304" pitchFamily="18" charset="0"/>
              <a:cs typeface="Times New Roman" panose="02020603050405020304" pitchFamily="18" charset="0"/>
            </a:endParaRPr>
          </a:p>
        </p:txBody>
      </p:sp>
      <p:sp>
        <p:nvSpPr>
          <p:cNvPr id="12" name="Shape 8"/>
          <p:cNvSpPr/>
          <p:nvPr/>
        </p:nvSpPr>
        <p:spPr>
          <a:xfrm>
            <a:off x="9640133" y="3476268"/>
            <a:ext cx="4196358" cy="2802374"/>
          </a:xfrm>
          <a:prstGeom prst="roundRect">
            <a:avLst>
              <a:gd name="adj" fmla="val 5221"/>
            </a:avLst>
          </a:prstGeom>
          <a:solidFill>
            <a:srgbClr val="2A2A2D">
              <a:alpha val="95000"/>
            </a:srgbClr>
          </a:solidFill>
          <a:ln w="30480">
            <a:solidFill>
              <a:srgbClr val="56565B"/>
            </a:solidFill>
            <a:prstDash val="solid"/>
          </a:ln>
        </p:spPr>
        <p:txBody>
          <a:bodyPr/>
          <a:lstStyle/>
          <a:p>
            <a:endParaRPr lang="vi-VN">
              <a:latin typeface="Times New Roman" panose="02020603050405020304" pitchFamily="18" charset="0"/>
              <a:cs typeface="Times New Roman" panose="02020603050405020304" pitchFamily="18" charset="0"/>
            </a:endParaRPr>
          </a:p>
        </p:txBody>
      </p:sp>
      <p:pic>
        <p:nvPicPr>
          <p:cNvPr id="13" name="Image 2" descr="preencoded.png"/>
          <p:cNvPicPr>
            <a:picLocks noChangeAspect="1"/>
          </p:cNvPicPr>
          <p:nvPr/>
        </p:nvPicPr>
        <p:blipFill>
          <a:blip r:embed="rId3"/>
          <a:stretch>
            <a:fillRect/>
          </a:stretch>
        </p:blipFill>
        <p:spPr>
          <a:xfrm>
            <a:off x="9609653" y="3476268"/>
            <a:ext cx="121920" cy="2802374"/>
          </a:xfrm>
          <a:prstGeom prst="rect">
            <a:avLst/>
          </a:prstGeom>
        </p:spPr>
      </p:pic>
      <p:sp>
        <p:nvSpPr>
          <p:cNvPr id="14" name="Text 9"/>
          <p:cNvSpPr/>
          <p:nvPr/>
        </p:nvSpPr>
        <p:spPr>
          <a:xfrm>
            <a:off x="9988868" y="3733562"/>
            <a:ext cx="3590330" cy="1062990"/>
          </a:xfrm>
          <a:prstGeom prst="rect">
            <a:avLst/>
          </a:prstGeom>
          <a:noFill/>
          <a:ln/>
        </p:spPr>
        <p:txBody>
          <a:bodyPr wrap="square" lIns="0" tIns="0" rIns="0" bIns="0" rtlCol="0" anchor="t"/>
          <a:lstStyle/>
          <a:p>
            <a:pPr marL="0" indent="0" algn="l">
              <a:lnSpc>
                <a:spcPts val="2750"/>
              </a:lnSpc>
              <a:buNone/>
            </a:pPr>
            <a:r>
              <a:rPr lang="en-US" sz="22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Phân loại láng giềng gần nhất (Nearest-Neighbor Classification)</a:t>
            </a:r>
            <a:endParaRPr lang="en-US" sz="2200" dirty="0">
              <a:latin typeface="Times New Roman" panose="02020603050405020304" pitchFamily="18" charset="0"/>
              <a:cs typeface="Times New Roman" panose="02020603050405020304" pitchFamily="18" charset="0"/>
            </a:endParaRPr>
          </a:p>
        </p:txBody>
      </p:sp>
      <p:sp>
        <p:nvSpPr>
          <p:cNvPr id="15" name="Text 10"/>
          <p:cNvSpPr/>
          <p:nvPr/>
        </p:nvSpPr>
        <p:spPr>
          <a:xfrm>
            <a:off x="9988868" y="4932640"/>
            <a:ext cx="3590330"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Times New Roman" panose="02020603050405020304" pitchFamily="18" charset="0"/>
                <a:ea typeface="Instrument Sans Medium" pitchFamily="34" charset="-122"/>
                <a:cs typeface="Times New Roman" panose="02020603050405020304" pitchFamily="18" charset="0"/>
              </a:rPr>
              <a:t>Gán nhãn cho đối tượng dựa trên sự tương đồng với các đối tượng khác.</a:t>
            </a:r>
            <a:endParaRPr lang="en-US" sz="1750" dirty="0">
              <a:latin typeface="Times New Roman" panose="02020603050405020304" pitchFamily="18" charset="0"/>
              <a:cs typeface="Times New Roman" panose="02020603050405020304" pitchFamily="18" charset="0"/>
            </a:endParaRPr>
          </a:p>
        </p:txBody>
      </p:sp>
      <p:sp>
        <p:nvSpPr>
          <p:cNvPr id="16" name="Text 11"/>
          <p:cNvSpPr/>
          <p:nvPr/>
        </p:nvSpPr>
        <p:spPr>
          <a:xfrm>
            <a:off x="793790" y="653379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Times New Roman" panose="02020603050405020304" pitchFamily="18" charset="0"/>
                <a:ea typeface="Instrument Sans Medium" pitchFamily="34" charset="-122"/>
                <a:cs typeface="Times New Roman" panose="02020603050405020304" pitchFamily="18" charset="0"/>
              </a:rPr>
              <a:t>Độ đo tương đồng và không tương đồng (proximity measures) là nền tảng cho các kỹ thuật này.</a:t>
            </a:r>
            <a:endParaRPr lang="en-US" sz="1750" dirty="0">
              <a:latin typeface="Times New Roman" panose="02020603050405020304" pitchFamily="18" charset="0"/>
              <a:cs typeface="Times New Roman" panose="02020603050405020304" pitchFamily="18" charset="0"/>
            </a:endParaRPr>
          </a:p>
        </p:txBody>
      </p:sp>
      <p:pic>
        <p:nvPicPr>
          <p:cNvPr id="18" name="Hình ảnh 17">
            <a:extLst>
              <a:ext uri="{FF2B5EF4-FFF2-40B4-BE49-F238E27FC236}">
                <a16:creationId xmlns:a16="http://schemas.microsoft.com/office/drawing/2014/main" id="{74BC3884-5B8D-77F0-F88D-CCE94017184E}"/>
              </a:ext>
            </a:extLst>
          </p:cNvPr>
          <p:cNvPicPr>
            <a:picLocks noChangeAspect="1"/>
          </p:cNvPicPr>
          <p:nvPr/>
        </p:nvPicPr>
        <p:blipFill>
          <a:blip r:embed="rId4"/>
          <a:stretch>
            <a:fillRect/>
          </a:stretch>
        </p:blipFill>
        <p:spPr>
          <a:xfrm>
            <a:off x="10943711" y="7400809"/>
            <a:ext cx="3686689" cy="82879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8784" y="757952"/>
            <a:ext cx="13132832" cy="1337072"/>
          </a:xfrm>
          <a:prstGeom prst="rect">
            <a:avLst/>
          </a:prstGeom>
          <a:noFill/>
          <a:ln/>
        </p:spPr>
        <p:txBody>
          <a:bodyPr wrap="square" lIns="0" tIns="0" rIns="0" bIns="0" rtlCol="0" anchor="t"/>
          <a:lstStyle/>
          <a:p>
            <a:pPr marL="0" indent="0" algn="l">
              <a:lnSpc>
                <a:spcPts val="5250"/>
              </a:lnSpc>
              <a:buNone/>
            </a:pPr>
            <a:r>
              <a:rPr lang="en-US" sz="42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9. </a:t>
            </a:r>
            <a:r>
              <a:rPr lang="en-US" sz="42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Nắm</a:t>
            </a:r>
            <a:r>
              <a:rPr lang="en-US" sz="42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bắt ngữ nghĩa ẩn trong các biện pháp tương đồng</a:t>
            </a:r>
            <a:endParaRPr lang="en-US" sz="4200" dirty="0">
              <a:latin typeface="Times New Roman" panose="02020603050405020304" pitchFamily="18" charset="0"/>
              <a:cs typeface="Times New Roman" panose="02020603050405020304" pitchFamily="18" charset="0"/>
            </a:endParaRPr>
          </a:p>
        </p:txBody>
      </p:sp>
      <p:sp>
        <p:nvSpPr>
          <p:cNvPr id="3" name="Shape 1"/>
          <p:cNvSpPr/>
          <p:nvPr/>
        </p:nvSpPr>
        <p:spPr>
          <a:xfrm>
            <a:off x="748784" y="1996083"/>
            <a:ext cx="6459498" cy="1584008"/>
          </a:xfrm>
          <a:prstGeom prst="roundRect">
            <a:avLst>
              <a:gd name="adj" fmla="val 9236"/>
            </a:avLst>
          </a:prstGeom>
          <a:solidFill>
            <a:srgbClr val="2A2A2D">
              <a:alpha val="95000"/>
            </a:srgbClr>
          </a:solidFill>
          <a:ln>
            <a:solidFill>
              <a:schemeClr val="bg1"/>
            </a:solidFill>
          </a:ln>
        </p:spPr>
        <p:txBody>
          <a:bodyPr/>
          <a:lstStyle/>
          <a:p>
            <a:endParaRPr lang="vi-VN">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48784" y="1965603"/>
            <a:ext cx="6459498" cy="121920"/>
          </a:xfrm>
          <a:prstGeom prst="rect">
            <a:avLst/>
          </a:prstGeom>
        </p:spPr>
      </p:pic>
      <p:pic>
        <p:nvPicPr>
          <p:cNvPr id="5" name="Image 1" descr="preencoded.png"/>
          <p:cNvPicPr>
            <a:picLocks noChangeAspect="1"/>
          </p:cNvPicPr>
          <p:nvPr/>
        </p:nvPicPr>
        <p:blipFill>
          <a:blip r:embed="rId4"/>
          <a:stretch>
            <a:fillRect/>
          </a:stretch>
        </p:blipFill>
        <p:spPr>
          <a:xfrm>
            <a:off x="3657600" y="1675209"/>
            <a:ext cx="641747" cy="641747"/>
          </a:xfrm>
          <a:prstGeom prst="rect">
            <a:avLst/>
          </a:prstGeom>
        </p:spPr>
      </p:pic>
      <p:sp>
        <p:nvSpPr>
          <p:cNvPr id="7" name="Text 2"/>
          <p:cNvSpPr/>
          <p:nvPr/>
        </p:nvSpPr>
        <p:spPr>
          <a:xfrm>
            <a:off x="993100" y="2530912"/>
            <a:ext cx="2895005" cy="334208"/>
          </a:xfrm>
          <a:prstGeom prst="rect">
            <a:avLst/>
          </a:prstGeom>
          <a:noFill/>
          <a:ln/>
        </p:spPr>
        <p:txBody>
          <a:bodyPr wrap="none" lIns="0" tIns="0" rIns="0" bIns="0" rtlCol="0" anchor="t"/>
          <a:lstStyle/>
          <a:p>
            <a:pPr marL="0" indent="0" algn="l">
              <a:lnSpc>
                <a:spcPts val="2600"/>
              </a:lnSpc>
              <a:buNone/>
            </a:pPr>
            <a:r>
              <a:rPr lang="en-US" sz="21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Thước đo truyền thống</a:t>
            </a:r>
            <a:endParaRPr lang="en-US" sz="2100" dirty="0">
              <a:latin typeface="Times New Roman" panose="02020603050405020304" pitchFamily="18" charset="0"/>
              <a:cs typeface="Times New Roman" panose="02020603050405020304" pitchFamily="18" charset="0"/>
            </a:endParaRPr>
          </a:p>
        </p:txBody>
      </p:sp>
      <p:sp>
        <p:nvSpPr>
          <p:cNvPr id="8" name="Text 3"/>
          <p:cNvSpPr/>
          <p:nvPr/>
        </p:nvSpPr>
        <p:spPr>
          <a:xfrm>
            <a:off x="993100" y="2993469"/>
            <a:ext cx="5970865" cy="342305"/>
          </a:xfrm>
          <a:prstGeom prst="rect">
            <a:avLst/>
          </a:prstGeom>
          <a:noFill/>
          <a:ln/>
        </p:spPr>
        <p:txBody>
          <a:bodyPr wrap="none" lIns="0" tIns="0" rIns="0" bIns="0" rtlCol="0" anchor="t"/>
          <a:lstStyle/>
          <a:p>
            <a:pPr marL="0" indent="0" algn="l">
              <a:lnSpc>
                <a:spcPts val="2650"/>
              </a:lnSpc>
              <a:buNone/>
            </a:pPr>
            <a:r>
              <a:rPr lang="en-US" sz="1650" dirty="0">
                <a:solidFill>
                  <a:srgbClr val="CFD0D8"/>
                </a:solidFill>
                <a:latin typeface="Times New Roman" panose="02020603050405020304" pitchFamily="18" charset="0"/>
                <a:ea typeface="Instrument Sans Medium" pitchFamily="34" charset="-122"/>
                <a:cs typeface="Times New Roman" panose="02020603050405020304" pitchFamily="18" charset="0"/>
              </a:rPr>
              <a:t>Numeric, binary, ordinal, nominal, cosine, KL divergence.</a:t>
            </a:r>
            <a:endParaRPr lang="en-US" sz="1650" dirty="0">
              <a:latin typeface="Times New Roman" panose="02020603050405020304" pitchFamily="18" charset="0"/>
              <a:cs typeface="Times New Roman" panose="02020603050405020304" pitchFamily="18" charset="0"/>
            </a:endParaRPr>
          </a:p>
        </p:txBody>
      </p:sp>
      <p:sp>
        <p:nvSpPr>
          <p:cNvPr id="9" name="Shape 4"/>
          <p:cNvSpPr/>
          <p:nvPr/>
        </p:nvSpPr>
        <p:spPr>
          <a:xfrm>
            <a:off x="7422118" y="1996083"/>
            <a:ext cx="6459498" cy="1584008"/>
          </a:xfrm>
          <a:prstGeom prst="roundRect">
            <a:avLst>
              <a:gd name="adj" fmla="val 9236"/>
            </a:avLst>
          </a:prstGeom>
          <a:solidFill>
            <a:srgbClr val="2A2A2D">
              <a:alpha val="95000"/>
            </a:srgbClr>
          </a:solidFill>
          <a:ln>
            <a:solidFill>
              <a:schemeClr val="bg1"/>
            </a:solidFill>
          </a:ln>
        </p:spPr>
        <p:txBody>
          <a:bodyPr/>
          <a:lstStyle/>
          <a:p>
            <a:endParaRPr lang="vi-VN">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3"/>
          <a:stretch>
            <a:fillRect/>
          </a:stretch>
        </p:blipFill>
        <p:spPr>
          <a:xfrm>
            <a:off x="7422118" y="1965603"/>
            <a:ext cx="6459498" cy="121920"/>
          </a:xfrm>
          <a:prstGeom prst="rect">
            <a:avLst/>
          </a:prstGeom>
        </p:spPr>
      </p:pic>
      <p:pic>
        <p:nvPicPr>
          <p:cNvPr id="11" name="Image 4" descr="preencoded.png"/>
          <p:cNvPicPr>
            <a:picLocks noChangeAspect="1"/>
          </p:cNvPicPr>
          <p:nvPr/>
        </p:nvPicPr>
        <p:blipFill>
          <a:blip r:embed="rId4"/>
          <a:stretch>
            <a:fillRect/>
          </a:stretch>
        </p:blipFill>
        <p:spPr>
          <a:xfrm>
            <a:off x="10330934" y="1675209"/>
            <a:ext cx="641747" cy="641747"/>
          </a:xfrm>
          <a:prstGeom prst="rect">
            <a:avLst/>
          </a:prstGeom>
        </p:spPr>
      </p:pic>
      <p:sp>
        <p:nvSpPr>
          <p:cNvPr id="13" name="Text 5"/>
          <p:cNvSpPr/>
          <p:nvPr/>
        </p:nvSpPr>
        <p:spPr>
          <a:xfrm>
            <a:off x="7666434" y="2530912"/>
            <a:ext cx="2674382" cy="334208"/>
          </a:xfrm>
          <a:prstGeom prst="rect">
            <a:avLst/>
          </a:prstGeom>
          <a:noFill/>
          <a:ln/>
        </p:spPr>
        <p:txBody>
          <a:bodyPr wrap="none" lIns="0" tIns="0" rIns="0" bIns="0" rtlCol="0" anchor="t"/>
          <a:lstStyle/>
          <a:p>
            <a:pPr marL="0" indent="0" algn="l">
              <a:lnSpc>
                <a:spcPts val="2600"/>
              </a:lnSpc>
              <a:buNone/>
            </a:pPr>
            <a:r>
              <a:rPr lang="en-US" sz="21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Hạn chế</a:t>
            </a:r>
            <a:endParaRPr lang="en-US" sz="2100" dirty="0">
              <a:latin typeface="Times New Roman" panose="02020603050405020304" pitchFamily="18" charset="0"/>
              <a:cs typeface="Times New Roman" panose="02020603050405020304" pitchFamily="18" charset="0"/>
            </a:endParaRPr>
          </a:p>
        </p:txBody>
      </p:sp>
      <p:sp>
        <p:nvSpPr>
          <p:cNvPr id="14" name="Text 6"/>
          <p:cNvSpPr/>
          <p:nvPr/>
        </p:nvSpPr>
        <p:spPr>
          <a:xfrm>
            <a:off x="7666434" y="2993469"/>
            <a:ext cx="5970865" cy="342305"/>
          </a:xfrm>
          <a:prstGeom prst="rect">
            <a:avLst/>
          </a:prstGeom>
          <a:noFill/>
          <a:ln/>
        </p:spPr>
        <p:txBody>
          <a:bodyPr wrap="none" lIns="0" tIns="0" rIns="0" bIns="0" rtlCol="0" anchor="t"/>
          <a:lstStyle/>
          <a:p>
            <a:pPr marL="0" indent="0" algn="l">
              <a:lnSpc>
                <a:spcPts val="2650"/>
              </a:lnSpc>
              <a:buNone/>
            </a:pPr>
            <a:r>
              <a:rPr lang="en-US" sz="1650" dirty="0">
                <a:solidFill>
                  <a:srgbClr val="CFD0D8"/>
                </a:solidFill>
                <a:latin typeface="Times New Roman" panose="02020603050405020304" pitchFamily="18" charset="0"/>
                <a:ea typeface="Instrument Sans Medium" pitchFamily="34" charset="-122"/>
                <a:cs typeface="Times New Roman" panose="02020603050405020304" pitchFamily="18" charset="0"/>
              </a:rPr>
              <a:t>Không nắm bắt được ý nghĩa ngữ nghĩa sâu sắc.</a:t>
            </a:r>
            <a:endParaRPr lang="en-US" sz="1650" dirty="0">
              <a:latin typeface="Times New Roman" panose="02020603050405020304" pitchFamily="18" charset="0"/>
              <a:cs typeface="Times New Roman" panose="02020603050405020304" pitchFamily="18" charset="0"/>
            </a:endParaRPr>
          </a:p>
        </p:txBody>
      </p:sp>
      <p:sp>
        <p:nvSpPr>
          <p:cNvPr id="15" name="Shape 7"/>
          <p:cNvSpPr/>
          <p:nvPr/>
        </p:nvSpPr>
        <p:spPr>
          <a:xfrm>
            <a:off x="748784" y="4114800"/>
            <a:ext cx="6459498" cy="1584008"/>
          </a:xfrm>
          <a:prstGeom prst="roundRect">
            <a:avLst>
              <a:gd name="adj" fmla="val 9236"/>
            </a:avLst>
          </a:prstGeom>
          <a:solidFill>
            <a:srgbClr val="2A2A2D">
              <a:alpha val="95000"/>
            </a:srgbClr>
          </a:solidFill>
          <a:ln>
            <a:solidFill>
              <a:schemeClr val="bg1"/>
            </a:solidFill>
          </a:ln>
        </p:spPr>
        <p:txBody>
          <a:bodyPr/>
          <a:lstStyle/>
          <a:p>
            <a:endParaRPr lang="vi-VN">
              <a:latin typeface="Times New Roman" panose="02020603050405020304" pitchFamily="18" charset="0"/>
              <a:cs typeface="Times New Roman" panose="02020603050405020304" pitchFamily="18" charset="0"/>
            </a:endParaRPr>
          </a:p>
        </p:txBody>
      </p:sp>
      <p:pic>
        <p:nvPicPr>
          <p:cNvPr id="16" name="Image 6" descr="preencoded.png"/>
          <p:cNvPicPr>
            <a:picLocks noChangeAspect="1"/>
          </p:cNvPicPr>
          <p:nvPr/>
        </p:nvPicPr>
        <p:blipFill>
          <a:blip r:embed="rId3"/>
          <a:stretch>
            <a:fillRect/>
          </a:stretch>
        </p:blipFill>
        <p:spPr>
          <a:xfrm>
            <a:off x="748784" y="4084320"/>
            <a:ext cx="6459498" cy="121920"/>
          </a:xfrm>
          <a:prstGeom prst="rect">
            <a:avLst/>
          </a:prstGeom>
        </p:spPr>
      </p:pic>
      <p:pic>
        <p:nvPicPr>
          <p:cNvPr id="17" name="Image 7" descr="preencoded.png"/>
          <p:cNvPicPr>
            <a:picLocks noChangeAspect="1"/>
          </p:cNvPicPr>
          <p:nvPr/>
        </p:nvPicPr>
        <p:blipFill>
          <a:blip r:embed="rId4"/>
          <a:stretch>
            <a:fillRect/>
          </a:stretch>
        </p:blipFill>
        <p:spPr>
          <a:xfrm>
            <a:off x="3657600" y="3793927"/>
            <a:ext cx="641747" cy="641747"/>
          </a:xfrm>
          <a:prstGeom prst="rect">
            <a:avLst/>
          </a:prstGeom>
        </p:spPr>
      </p:pic>
      <p:sp>
        <p:nvSpPr>
          <p:cNvPr id="19" name="Text 8"/>
          <p:cNvSpPr/>
          <p:nvPr/>
        </p:nvSpPr>
        <p:spPr>
          <a:xfrm>
            <a:off x="993100" y="4649629"/>
            <a:ext cx="2674382" cy="334208"/>
          </a:xfrm>
          <a:prstGeom prst="rect">
            <a:avLst/>
          </a:prstGeom>
          <a:noFill/>
          <a:ln/>
        </p:spPr>
        <p:txBody>
          <a:bodyPr wrap="none" lIns="0" tIns="0" rIns="0" bIns="0" rtlCol="0" anchor="t"/>
          <a:lstStyle/>
          <a:p>
            <a:pPr marL="0" indent="0" algn="l">
              <a:lnSpc>
                <a:spcPts val="2600"/>
              </a:lnSpc>
              <a:buNone/>
            </a:pPr>
            <a:r>
              <a:rPr lang="en-US" sz="21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Ví dụ</a:t>
            </a:r>
            <a:endParaRPr lang="en-US" sz="2100" dirty="0">
              <a:latin typeface="Times New Roman" panose="02020603050405020304" pitchFamily="18" charset="0"/>
              <a:cs typeface="Times New Roman" panose="02020603050405020304" pitchFamily="18" charset="0"/>
            </a:endParaRPr>
          </a:p>
        </p:txBody>
      </p:sp>
      <p:sp>
        <p:nvSpPr>
          <p:cNvPr id="20" name="Text 9"/>
          <p:cNvSpPr/>
          <p:nvPr/>
        </p:nvSpPr>
        <p:spPr>
          <a:xfrm>
            <a:off x="993100" y="5112187"/>
            <a:ext cx="5970865" cy="342305"/>
          </a:xfrm>
          <a:prstGeom prst="rect">
            <a:avLst/>
          </a:prstGeom>
          <a:noFill/>
          <a:ln/>
        </p:spPr>
        <p:txBody>
          <a:bodyPr wrap="none" lIns="0" tIns="0" rIns="0" bIns="0" rtlCol="0" anchor="t"/>
          <a:lstStyle/>
          <a:p>
            <a:pPr marL="0" indent="0" algn="l">
              <a:lnSpc>
                <a:spcPts val="2650"/>
              </a:lnSpc>
              <a:buNone/>
            </a:pPr>
            <a:r>
              <a:rPr lang="en-US" sz="1650" dirty="0">
                <a:solidFill>
                  <a:srgbClr val="CFD0D8"/>
                </a:solidFill>
                <a:latin typeface="Times New Roman" panose="02020603050405020304" pitchFamily="18" charset="0"/>
                <a:ea typeface="Instrument Sans Medium" pitchFamily="34" charset="-122"/>
                <a:cs typeface="Times New Roman" panose="02020603050405020304" pitchFamily="18" charset="0"/>
              </a:rPr>
              <a:t>"The cat bites a mouse" vs. "The mouse bites a cat".</a:t>
            </a:r>
            <a:endParaRPr lang="en-US" sz="1650" dirty="0">
              <a:latin typeface="Times New Roman" panose="02020603050405020304" pitchFamily="18" charset="0"/>
              <a:cs typeface="Times New Roman" panose="02020603050405020304" pitchFamily="18" charset="0"/>
            </a:endParaRPr>
          </a:p>
        </p:txBody>
      </p:sp>
      <p:sp>
        <p:nvSpPr>
          <p:cNvPr id="21" name="Shape 10"/>
          <p:cNvSpPr/>
          <p:nvPr/>
        </p:nvSpPr>
        <p:spPr>
          <a:xfrm>
            <a:off x="7422118" y="4114800"/>
            <a:ext cx="6459498" cy="1584008"/>
          </a:xfrm>
          <a:prstGeom prst="roundRect">
            <a:avLst>
              <a:gd name="adj" fmla="val 9236"/>
            </a:avLst>
          </a:prstGeom>
          <a:solidFill>
            <a:srgbClr val="2A2A2D">
              <a:alpha val="95000"/>
            </a:srgbClr>
          </a:solidFill>
          <a:ln>
            <a:solidFill>
              <a:schemeClr val="bg1"/>
            </a:solidFill>
          </a:ln>
        </p:spPr>
        <p:txBody>
          <a:bodyPr/>
          <a:lstStyle/>
          <a:p>
            <a:endParaRPr lang="vi-VN">
              <a:latin typeface="Times New Roman" panose="02020603050405020304" pitchFamily="18" charset="0"/>
              <a:cs typeface="Times New Roman" panose="02020603050405020304" pitchFamily="18" charset="0"/>
            </a:endParaRPr>
          </a:p>
        </p:txBody>
      </p:sp>
      <p:pic>
        <p:nvPicPr>
          <p:cNvPr id="22" name="Image 9" descr="preencoded.png"/>
          <p:cNvPicPr>
            <a:picLocks noChangeAspect="1"/>
          </p:cNvPicPr>
          <p:nvPr/>
        </p:nvPicPr>
        <p:blipFill>
          <a:blip r:embed="rId3"/>
          <a:stretch>
            <a:fillRect/>
          </a:stretch>
        </p:blipFill>
        <p:spPr>
          <a:xfrm>
            <a:off x="7422118" y="4084320"/>
            <a:ext cx="6459498" cy="121920"/>
          </a:xfrm>
          <a:prstGeom prst="rect">
            <a:avLst/>
          </a:prstGeom>
        </p:spPr>
      </p:pic>
      <p:pic>
        <p:nvPicPr>
          <p:cNvPr id="23" name="Image 10" descr="preencoded.png"/>
          <p:cNvPicPr>
            <a:picLocks noChangeAspect="1"/>
          </p:cNvPicPr>
          <p:nvPr/>
        </p:nvPicPr>
        <p:blipFill>
          <a:blip r:embed="rId4"/>
          <a:stretch>
            <a:fillRect/>
          </a:stretch>
        </p:blipFill>
        <p:spPr>
          <a:xfrm>
            <a:off x="10330934" y="3793927"/>
            <a:ext cx="641747" cy="641747"/>
          </a:xfrm>
          <a:prstGeom prst="rect">
            <a:avLst/>
          </a:prstGeom>
        </p:spPr>
      </p:pic>
      <p:sp>
        <p:nvSpPr>
          <p:cNvPr id="25" name="Text 11"/>
          <p:cNvSpPr/>
          <p:nvPr/>
        </p:nvSpPr>
        <p:spPr>
          <a:xfrm>
            <a:off x="7666434" y="4649629"/>
            <a:ext cx="2674382" cy="334208"/>
          </a:xfrm>
          <a:prstGeom prst="rect">
            <a:avLst/>
          </a:prstGeom>
          <a:noFill/>
          <a:ln/>
        </p:spPr>
        <p:txBody>
          <a:bodyPr wrap="none" lIns="0" tIns="0" rIns="0" bIns="0" rtlCol="0" anchor="t"/>
          <a:lstStyle/>
          <a:p>
            <a:pPr marL="0" indent="0" algn="l">
              <a:lnSpc>
                <a:spcPts val="2600"/>
              </a:lnSpc>
              <a:buNone/>
            </a:pPr>
            <a:r>
              <a:rPr lang="en-US" sz="2100" dirty="0">
                <a:solidFill>
                  <a:srgbClr val="CFD0D8"/>
                </a:solidFill>
                <a:latin typeface="Times New Roman" panose="02020603050405020304" pitchFamily="18" charset="0"/>
                <a:ea typeface="Instrument Sans Semi Bold" pitchFamily="34" charset="-122"/>
                <a:cs typeface="Times New Roman" panose="02020603050405020304" pitchFamily="18" charset="0"/>
              </a:rPr>
              <a:t>Xu hướng mới</a:t>
            </a:r>
            <a:endParaRPr lang="en-US" sz="2100" dirty="0">
              <a:latin typeface="Times New Roman" panose="02020603050405020304" pitchFamily="18" charset="0"/>
              <a:cs typeface="Times New Roman" panose="02020603050405020304" pitchFamily="18" charset="0"/>
            </a:endParaRPr>
          </a:p>
        </p:txBody>
      </p:sp>
      <p:sp>
        <p:nvSpPr>
          <p:cNvPr id="26" name="Text 12"/>
          <p:cNvSpPr/>
          <p:nvPr/>
        </p:nvSpPr>
        <p:spPr>
          <a:xfrm>
            <a:off x="7666434" y="5112187"/>
            <a:ext cx="5970865" cy="342305"/>
          </a:xfrm>
          <a:prstGeom prst="rect">
            <a:avLst/>
          </a:prstGeom>
          <a:noFill/>
          <a:ln/>
        </p:spPr>
        <p:txBody>
          <a:bodyPr wrap="none" lIns="0" tIns="0" rIns="0" bIns="0" rtlCol="0" anchor="t"/>
          <a:lstStyle/>
          <a:p>
            <a:pPr marL="0" indent="0" algn="l">
              <a:lnSpc>
                <a:spcPts val="2650"/>
              </a:lnSpc>
              <a:buNone/>
            </a:pPr>
            <a:r>
              <a:rPr lang="en-US" sz="1650" dirty="0">
                <a:solidFill>
                  <a:srgbClr val="CFD0D8"/>
                </a:solidFill>
                <a:latin typeface="Times New Roman" panose="02020603050405020304" pitchFamily="18" charset="0"/>
                <a:ea typeface="Instrument Sans Medium" pitchFamily="34" charset="-122"/>
                <a:cs typeface="Times New Roman" panose="02020603050405020304" pitchFamily="18" charset="0"/>
              </a:rPr>
              <a:t>Embedding văn bản, deep learning, đồ thị và mạng.</a:t>
            </a:r>
            <a:endParaRPr lang="en-US" sz="1650" dirty="0">
              <a:latin typeface="Times New Roman" panose="02020603050405020304" pitchFamily="18" charset="0"/>
              <a:cs typeface="Times New Roman" panose="02020603050405020304" pitchFamily="18" charset="0"/>
            </a:endParaRPr>
          </a:p>
        </p:txBody>
      </p:sp>
      <p:sp>
        <p:nvSpPr>
          <p:cNvPr id="27" name="Text 13"/>
          <p:cNvSpPr/>
          <p:nvPr/>
        </p:nvSpPr>
        <p:spPr>
          <a:xfrm>
            <a:off x="748784" y="5939433"/>
            <a:ext cx="13132832" cy="684609"/>
          </a:xfrm>
          <a:prstGeom prst="rect">
            <a:avLst/>
          </a:prstGeom>
          <a:noFill/>
          <a:ln/>
        </p:spPr>
        <p:txBody>
          <a:bodyPr wrap="square" lIns="0" tIns="0" rIns="0" bIns="0" rtlCol="0" anchor="t"/>
          <a:lstStyle/>
          <a:p>
            <a:pPr marL="0" indent="0" algn="l">
              <a:lnSpc>
                <a:spcPts val="2650"/>
              </a:lnSpc>
              <a:buNone/>
            </a:pPr>
            <a:r>
              <a:rPr lang="en-US" sz="1650" dirty="0">
                <a:solidFill>
                  <a:srgbClr val="CFD0D8"/>
                </a:solidFill>
                <a:latin typeface="Times New Roman" panose="02020603050405020304" pitchFamily="18" charset="0"/>
                <a:ea typeface="Instrument Sans Medium" pitchFamily="34" charset="-122"/>
                <a:cs typeface="Times New Roman" panose="02020603050405020304" pitchFamily="18" charset="0"/>
              </a:rPr>
              <a:t>-&gt;  Các thước đo tương đồng truyền thống không thể nắm bắt được ý nghĩa ngữ nghĩa ẩn sâu, dẫn đến nhu cầu về các phương pháp tiên tiến hơn như embedding văn bản và deep learning.</a:t>
            </a:r>
            <a:endParaRPr lang="en-US" sz="1650" dirty="0">
              <a:latin typeface="Times New Roman" panose="02020603050405020304" pitchFamily="18" charset="0"/>
              <a:cs typeface="Times New Roman" panose="02020603050405020304" pitchFamily="18" charset="0"/>
            </a:endParaRPr>
          </a:p>
        </p:txBody>
      </p:sp>
      <p:pic>
        <p:nvPicPr>
          <p:cNvPr id="6" name="Hình ảnh 5">
            <a:extLst>
              <a:ext uri="{FF2B5EF4-FFF2-40B4-BE49-F238E27FC236}">
                <a16:creationId xmlns:a16="http://schemas.microsoft.com/office/drawing/2014/main" id="{7305B002-ECEA-8979-4DDF-F38FB9E81BC6}"/>
              </a:ext>
            </a:extLst>
          </p:cNvPr>
          <p:cNvPicPr>
            <a:picLocks noChangeAspect="1"/>
          </p:cNvPicPr>
          <p:nvPr/>
        </p:nvPicPr>
        <p:blipFill>
          <a:blip r:embed="rId5"/>
          <a:stretch>
            <a:fillRect/>
          </a:stretch>
        </p:blipFill>
        <p:spPr>
          <a:xfrm>
            <a:off x="10943711" y="7357766"/>
            <a:ext cx="3686689" cy="82879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77954" y="611267"/>
            <a:ext cx="11653361" cy="694730"/>
          </a:xfrm>
          <a:prstGeom prst="rect">
            <a:avLst/>
          </a:prstGeom>
          <a:noFill/>
          <a:ln/>
        </p:spPr>
        <p:txBody>
          <a:bodyPr wrap="none" lIns="0" tIns="0" rIns="0" bIns="0" rtlCol="0" anchor="t"/>
          <a:lstStyle/>
          <a:p>
            <a:pPr marL="0" indent="0" algn="l">
              <a:lnSpc>
                <a:spcPts val="5450"/>
              </a:lnSpc>
              <a:buNone/>
            </a:pPr>
            <a:r>
              <a:rPr lang="en-US" sz="43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1. Ma trận dữ liệu và Ma trận không tương đồng</a:t>
            </a:r>
            <a:endParaRPr lang="en-US" sz="4350" dirty="0">
              <a:latin typeface="Times New Roman" panose="02020603050405020304" pitchFamily="18" charset="0"/>
              <a:cs typeface="Times New Roman" panose="02020603050405020304" pitchFamily="18" charset="0"/>
            </a:endParaRPr>
          </a:p>
        </p:txBody>
      </p:sp>
      <p:sp>
        <p:nvSpPr>
          <p:cNvPr id="3" name="Text 1"/>
          <p:cNvSpPr/>
          <p:nvPr/>
        </p:nvSpPr>
        <p:spPr>
          <a:xfrm>
            <a:off x="777954" y="1861661"/>
            <a:ext cx="3731895" cy="347305"/>
          </a:xfrm>
          <a:prstGeom prst="rect">
            <a:avLst/>
          </a:prstGeom>
          <a:noFill/>
          <a:ln/>
        </p:spPr>
        <p:txBody>
          <a:bodyPr wrap="none" lIns="0" tIns="0" rIns="0" bIns="0" rtlCol="0" anchor="t"/>
          <a:lstStyle/>
          <a:p>
            <a:pPr marL="0" indent="0" algn="l">
              <a:lnSpc>
                <a:spcPts val="2700"/>
              </a:lnSpc>
              <a:buNone/>
            </a:pPr>
            <a:r>
              <a:rPr lang="en-US" sz="21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Ma trận dữ liệu (Data Matrix)</a:t>
            </a:r>
            <a:endParaRPr lang="en-US" sz="2150" dirty="0">
              <a:latin typeface="Times New Roman" panose="02020603050405020304" pitchFamily="18" charset="0"/>
              <a:cs typeface="Times New Roman" panose="02020603050405020304" pitchFamily="18" charset="0"/>
            </a:endParaRPr>
          </a:p>
        </p:txBody>
      </p:sp>
      <p:sp>
        <p:nvSpPr>
          <p:cNvPr id="4" name="Text 2"/>
          <p:cNvSpPr/>
          <p:nvPr/>
        </p:nvSpPr>
        <p:spPr>
          <a:xfrm>
            <a:off x="777954" y="2431256"/>
            <a:ext cx="6266140" cy="368379"/>
          </a:xfrm>
          <a:prstGeom prst="rect">
            <a:avLst/>
          </a:prstGeom>
          <a:noFill/>
          <a:ln/>
        </p:spPr>
        <p:txBody>
          <a:bodyPr wrap="none" lIns="0" tIns="0" rIns="0" bIns="0" rtlCol="0" anchor="t"/>
          <a:lstStyle/>
          <a:p>
            <a:pPr marL="0" indent="0" algn="l">
              <a:lnSpc>
                <a:spcPts val="2800"/>
              </a:lnSpc>
              <a:buNone/>
            </a:pPr>
            <a:r>
              <a:rPr lang="en-US" sz="1750" dirty="0">
                <a:solidFill>
                  <a:srgbClr val="CFD0D8"/>
                </a:solidFill>
                <a:latin typeface="Times New Roman" panose="02020603050405020304" pitchFamily="18" charset="0"/>
                <a:ea typeface="Instrument Sans Medium" pitchFamily="34" charset="-122"/>
                <a:cs typeface="Times New Roman" panose="02020603050405020304" pitchFamily="18" charset="0"/>
              </a:rPr>
              <a:t>Lưu trữ </a:t>
            </a:r>
            <a:r>
              <a:rPr lang="en-US" sz="1750" i="1" dirty="0">
                <a:solidFill>
                  <a:srgbClr val="CFD0D8"/>
                </a:solidFill>
                <a:latin typeface="Times New Roman" panose="02020603050405020304" pitchFamily="18" charset="0"/>
                <a:ea typeface="Instrument Sans Medium" pitchFamily="34" charset="-122"/>
                <a:cs typeface="Times New Roman" panose="02020603050405020304" pitchFamily="18" charset="0"/>
              </a:rPr>
              <a:t>n</a:t>
            </a:r>
            <a:r>
              <a:rPr lang="en-US" sz="1750" dirty="0">
                <a:solidFill>
                  <a:srgbClr val="CFD0D8"/>
                </a:solidFill>
                <a:latin typeface="Times New Roman" panose="02020603050405020304" pitchFamily="18" charset="0"/>
                <a:ea typeface="Instrument Sans Medium" pitchFamily="34" charset="-122"/>
                <a:cs typeface="Times New Roman" panose="02020603050405020304" pitchFamily="18" charset="0"/>
              </a:rPr>
              <a:t> đối tượng với </a:t>
            </a:r>
            <a:r>
              <a:rPr lang="en-US" sz="1750" i="1" dirty="0">
                <a:solidFill>
                  <a:srgbClr val="CFD0D8"/>
                </a:solidFill>
                <a:latin typeface="Times New Roman" panose="02020603050405020304" pitchFamily="18" charset="0"/>
                <a:ea typeface="Instrument Sans Medium" pitchFamily="34" charset="-122"/>
                <a:cs typeface="Times New Roman" panose="02020603050405020304" pitchFamily="18" charset="0"/>
              </a:rPr>
              <a:t>p</a:t>
            </a:r>
            <a:r>
              <a:rPr lang="en-US" sz="1750" dirty="0">
                <a:solidFill>
                  <a:srgbClr val="CFD0D8"/>
                </a:solidFill>
                <a:latin typeface="Times New Roman" panose="02020603050405020304" pitchFamily="18" charset="0"/>
                <a:ea typeface="Instrument Sans Medium" pitchFamily="34" charset="-122"/>
                <a:cs typeface="Times New Roman" panose="02020603050405020304" pitchFamily="18" charset="0"/>
              </a:rPr>
              <a:t> thuộc tính dưới dạng bảng </a:t>
            </a:r>
            <a:r>
              <a:rPr lang="en-US" sz="1750" i="1" dirty="0">
                <a:solidFill>
                  <a:srgbClr val="CFD0D8"/>
                </a:solidFill>
                <a:latin typeface="Times New Roman" panose="02020603050405020304" pitchFamily="18" charset="0"/>
                <a:ea typeface="Instrument Sans Medium" pitchFamily="34" charset="-122"/>
                <a:cs typeface="Times New Roman" panose="02020603050405020304" pitchFamily="18" charset="0"/>
              </a:rPr>
              <a:t>n x p</a:t>
            </a:r>
            <a:r>
              <a:rPr lang="en-US" sz="1750" dirty="0">
                <a:solidFill>
                  <a:srgbClr val="CFD0D8"/>
                </a:solidFill>
                <a:latin typeface="Times New Roman" panose="02020603050405020304" pitchFamily="18" charset="0"/>
                <a:ea typeface="Instrument Sans Medium" pitchFamily="34" charset="-122"/>
                <a:cs typeface="Times New Roman" panose="02020603050405020304" pitchFamily="18" charset="0"/>
              </a:rPr>
              <a:t>.</a:t>
            </a:r>
            <a:endParaRPr lang="en-US" sz="1750" dirty="0">
              <a:latin typeface="Times New Roman" panose="02020603050405020304" pitchFamily="18" charset="0"/>
              <a:cs typeface="Times New Roman" panose="02020603050405020304" pitchFamily="18" charset="0"/>
            </a:endParaRPr>
          </a:p>
        </p:txBody>
      </p:sp>
      <p:sp>
        <p:nvSpPr>
          <p:cNvPr id="5" name="Text 3"/>
          <p:cNvSpPr/>
          <p:nvPr/>
        </p:nvSpPr>
        <p:spPr>
          <a:xfrm>
            <a:off x="777954" y="3080980"/>
            <a:ext cx="6266140" cy="2215039"/>
          </a:xfrm>
          <a:prstGeom prst="rect">
            <a:avLst/>
          </a:prstGeom>
          <a:noFill/>
          <a:ln/>
        </p:spPr>
        <p:txBody>
          <a:bodyPr wrap="square" lIns="0" tIns="0" rIns="0" bIns="0" rtlCol="0" anchor="t"/>
          <a:lstStyle/>
          <a:p>
            <a:pPr marL="0" indent="0" algn="l">
              <a:lnSpc>
                <a:spcPts val="3150"/>
              </a:lnSpc>
              <a:buNone/>
            </a:pPr>
            <a:endParaRPr lang="en-US" sz="195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777954" y="3080980"/>
            <a:ext cx="6266140" cy="2215039"/>
          </a:xfrm>
          <a:prstGeom prst="rect">
            <a:avLst/>
          </a:prstGeom>
        </p:spPr>
      </p:pic>
      <p:sp>
        <p:nvSpPr>
          <p:cNvPr id="7" name="Text 4"/>
          <p:cNvSpPr/>
          <p:nvPr/>
        </p:nvSpPr>
        <p:spPr>
          <a:xfrm>
            <a:off x="777954" y="5577364"/>
            <a:ext cx="6266140" cy="355640"/>
          </a:xfrm>
          <a:prstGeom prst="rect">
            <a:avLst/>
          </a:prstGeom>
          <a:noFill/>
          <a:ln/>
        </p:spPr>
        <p:txBody>
          <a:bodyPr wrap="none" lIns="0" tIns="0" rIns="0" bIns="0" rtlCol="0" anchor="t"/>
          <a:lstStyle/>
          <a:p>
            <a:pPr marL="0" indent="0" algn="l">
              <a:lnSpc>
                <a:spcPts val="2800"/>
              </a:lnSpc>
              <a:buNone/>
            </a:pPr>
            <a:r>
              <a:rPr lang="en-US" sz="1750" dirty="0">
                <a:solidFill>
                  <a:srgbClr val="CFD0D8"/>
                </a:solidFill>
                <a:latin typeface="Times New Roman" panose="02020603050405020304" pitchFamily="18" charset="0"/>
                <a:ea typeface="Instrument Sans Medium" pitchFamily="34" charset="-122"/>
                <a:cs typeface="Times New Roman" panose="02020603050405020304" pitchFamily="18" charset="0"/>
              </a:rPr>
              <a:t>Mỗi hàng là một đối tượng, mỗi cột là một thuộc tính.</a:t>
            </a:r>
            <a:endParaRPr lang="en-US" sz="1750" dirty="0">
              <a:latin typeface="Times New Roman" panose="02020603050405020304" pitchFamily="18" charset="0"/>
              <a:cs typeface="Times New Roman" panose="02020603050405020304" pitchFamily="18" charset="0"/>
            </a:endParaRPr>
          </a:p>
        </p:txBody>
      </p:sp>
      <p:sp>
        <p:nvSpPr>
          <p:cNvPr id="8" name="Text 5"/>
          <p:cNvSpPr/>
          <p:nvPr/>
        </p:nvSpPr>
        <p:spPr>
          <a:xfrm>
            <a:off x="7593925" y="1861662"/>
            <a:ext cx="6266140" cy="544116"/>
          </a:xfrm>
          <a:prstGeom prst="rect">
            <a:avLst/>
          </a:prstGeom>
          <a:noFill/>
          <a:ln/>
        </p:spPr>
        <p:txBody>
          <a:bodyPr wrap="square" lIns="0" tIns="0" rIns="0" bIns="0" rtlCol="0" anchor="t"/>
          <a:lstStyle/>
          <a:p>
            <a:pPr marL="0" indent="0" algn="l">
              <a:lnSpc>
                <a:spcPts val="2700"/>
              </a:lnSpc>
              <a:buNone/>
            </a:pPr>
            <a:r>
              <a:rPr lang="en-US" sz="21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Ma trận không tương đồng (Dissimilarity Matrix)</a:t>
            </a:r>
            <a:endParaRPr lang="en-US" sz="2150" dirty="0">
              <a:latin typeface="Times New Roman" panose="02020603050405020304" pitchFamily="18" charset="0"/>
              <a:cs typeface="Times New Roman" panose="02020603050405020304" pitchFamily="18" charset="0"/>
            </a:endParaRPr>
          </a:p>
        </p:txBody>
      </p:sp>
      <p:sp>
        <p:nvSpPr>
          <p:cNvPr id="9" name="Text 6"/>
          <p:cNvSpPr/>
          <p:nvPr/>
        </p:nvSpPr>
        <p:spPr>
          <a:xfrm>
            <a:off x="7586305" y="2344221"/>
            <a:ext cx="6266140" cy="736759"/>
          </a:xfrm>
          <a:prstGeom prst="rect">
            <a:avLst/>
          </a:prstGeom>
          <a:noFill/>
          <a:ln/>
        </p:spPr>
        <p:txBody>
          <a:bodyPr wrap="square" lIns="0" tIns="0" rIns="0" bIns="0" rtlCol="0" anchor="t"/>
          <a:lstStyle/>
          <a:p>
            <a:pPr marL="0" indent="0" algn="l">
              <a:lnSpc>
                <a:spcPts val="2800"/>
              </a:lnSpc>
              <a:buNone/>
            </a:pPr>
            <a:r>
              <a:rPr lang="en-US" sz="1750" dirty="0">
                <a:solidFill>
                  <a:srgbClr val="CFD0D8"/>
                </a:solidFill>
                <a:latin typeface="Times New Roman" panose="02020603050405020304" pitchFamily="18" charset="0"/>
                <a:ea typeface="Instrument Sans Medium" pitchFamily="34" charset="-122"/>
                <a:cs typeface="Times New Roman" panose="02020603050405020304" pitchFamily="18" charset="0"/>
              </a:rPr>
              <a:t>Lưu trữ giá trị không tương đồng </a:t>
            </a:r>
            <a:r>
              <a:rPr lang="en-US" sz="1750" i="1" dirty="0">
                <a:solidFill>
                  <a:srgbClr val="CFD0D8"/>
                </a:solidFill>
                <a:latin typeface="Times New Roman" panose="02020603050405020304" pitchFamily="18" charset="0"/>
                <a:ea typeface="Instrument Sans Medium" pitchFamily="34" charset="-122"/>
                <a:cs typeface="Times New Roman" panose="02020603050405020304" pitchFamily="18" charset="0"/>
              </a:rPr>
              <a:t>d(i,j)</a:t>
            </a:r>
            <a:r>
              <a:rPr lang="en-US" sz="1750" dirty="0">
                <a:solidFill>
                  <a:srgbClr val="CFD0D8"/>
                </a:solidFill>
                <a:latin typeface="Times New Roman" panose="02020603050405020304" pitchFamily="18" charset="0"/>
                <a:ea typeface="Instrument Sans Medium" pitchFamily="34" charset="-122"/>
                <a:cs typeface="Times New Roman" panose="02020603050405020304" pitchFamily="18" charset="0"/>
              </a:rPr>
              <a:t> cho tất cả các cặp đối tượng </a:t>
            </a:r>
            <a:r>
              <a:rPr lang="en-US" sz="1750" i="1" dirty="0">
                <a:solidFill>
                  <a:srgbClr val="CFD0D8"/>
                </a:solidFill>
                <a:latin typeface="Times New Roman" panose="02020603050405020304" pitchFamily="18" charset="0"/>
                <a:ea typeface="Instrument Sans Medium" pitchFamily="34" charset="-122"/>
                <a:cs typeface="Times New Roman" panose="02020603050405020304" pitchFamily="18" charset="0"/>
              </a:rPr>
              <a:t>n</a:t>
            </a:r>
            <a:r>
              <a:rPr lang="en-US" sz="1750" dirty="0">
                <a:solidFill>
                  <a:srgbClr val="CFD0D8"/>
                </a:solidFill>
                <a:latin typeface="Times New Roman" panose="02020603050405020304" pitchFamily="18" charset="0"/>
                <a:ea typeface="Instrument Sans Medium" pitchFamily="34" charset="-122"/>
                <a:cs typeface="Times New Roman" panose="02020603050405020304" pitchFamily="18" charset="0"/>
              </a:rPr>
              <a:t>.</a:t>
            </a:r>
            <a:endParaRPr lang="en-US" sz="1750" dirty="0">
              <a:latin typeface="Times New Roman" panose="02020603050405020304" pitchFamily="18" charset="0"/>
              <a:cs typeface="Times New Roman" panose="02020603050405020304" pitchFamily="18" charset="0"/>
            </a:endParaRPr>
          </a:p>
        </p:txBody>
      </p:sp>
      <p:sp>
        <p:nvSpPr>
          <p:cNvPr id="10" name="Text 7"/>
          <p:cNvSpPr/>
          <p:nvPr/>
        </p:nvSpPr>
        <p:spPr>
          <a:xfrm>
            <a:off x="7593925" y="3796665"/>
            <a:ext cx="6266140" cy="2015252"/>
          </a:xfrm>
          <a:prstGeom prst="rect">
            <a:avLst/>
          </a:prstGeom>
          <a:noFill/>
          <a:ln/>
        </p:spPr>
        <p:txBody>
          <a:bodyPr wrap="square" lIns="0" tIns="0" rIns="0" bIns="0" rtlCol="0" anchor="t"/>
          <a:lstStyle/>
          <a:p>
            <a:pPr marL="0" indent="0" algn="l">
              <a:lnSpc>
                <a:spcPts val="3150"/>
              </a:lnSpc>
              <a:buNone/>
            </a:pPr>
            <a:endParaRPr lang="en-US" sz="1950" dirty="0">
              <a:latin typeface="Times New Roman" panose="02020603050405020304" pitchFamily="18" charset="0"/>
              <a:cs typeface="Times New Roman" panose="02020603050405020304" pitchFamily="18" charset="0"/>
            </a:endParaRPr>
          </a:p>
        </p:txBody>
      </p:sp>
      <p:pic>
        <p:nvPicPr>
          <p:cNvPr id="11" name="Image 1" descr="preencoded.png"/>
          <p:cNvPicPr>
            <a:picLocks noChangeAspect="1"/>
          </p:cNvPicPr>
          <p:nvPr/>
        </p:nvPicPr>
        <p:blipFill>
          <a:blip r:embed="rId4"/>
          <a:stretch>
            <a:fillRect/>
          </a:stretch>
        </p:blipFill>
        <p:spPr>
          <a:xfrm>
            <a:off x="7593925" y="3168128"/>
            <a:ext cx="6266140" cy="2015252"/>
          </a:xfrm>
          <a:prstGeom prst="rect">
            <a:avLst/>
          </a:prstGeom>
        </p:spPr>
      </p:pic>
      <p:sp>
        <p:nvSpPr>
          <p:cNvPr id="12" name="Text 8"/>
          <p:cNvSpPr/>
          <p:nvPr/>
        </p:nvSpPr>
        <p:spPr>
          <a:xfrm>
            <a:off x="7593925" y="5549080"/>
            <a:ext cx="6266140" cy="368379"/>
          </a:xfrm>
          <a:prstGeom prst="rect">
            <a:avLst/>
          </a:prstGeom>
          <a:noFill/>
          <a:ln/>
        </p:spPr>
        <p:txBody>
          <a:bodyPr wrap="none" lIns="0" tIns="0" rIns="0" bIns="0" rtlCol="0" anchor="t"/>
          <a:lstStyle/>
          <a:p>
            <a:pPr marL="0" indent="0" algn="l">
              <a:lnSpc>
                <a:spcPts val="2800"/>
              </a:lnSpc>
              <a:buNone/>
            </a:pPr>
            <a:r>
              <a:rPr lang="en-US" sz="1750" dirty="0">
                <a:solidFill>
                  <a:srgbClr val="CFD0D8"/>
                </a:solidFill>
                <a:latin typeface="Times New Roman" panose="02020603050405020304" pitchFamily="18" charset="0"/>
                <a:ea typeface="Instrument Sans Medium" pitchFamily="34" charset="-122"/>
                <a:cs typeface="Times New Roman" panose="02020603050405020304" pitchFamily="18" charset="0"/>
              </a:rPr>
              <a:t>Giá trị </a:t>
            </a:r>
            <a:r>
              <a:rPr lang="en-US" sz="1750" i="1" dirty="0">
                <a:solidFill>
                  <a:srgbClr val="CFD0D8"/>
                </a:solidFill>
                <a:latin typeface="Times New Roman" panose="02020603050405020304" pitchFamily="18" charset="0"/>
                <a:ea typeface="Instrument Sans Medium" pitchFamily="34" charset="-122"/>
                <a:cs typeface="Times New Roman" panose="02020603050405020304" pitchFamily="18" charset="0"/>
              </a:rPr>
              <a:t>d(i,j)</a:t>
            </a:r>
            <a:r>
              <a:rPr lang="en-US" sz="1750" dirty="0">
                <a:solidFill>
                  <a:srgbClr val="CFD0D8"/>
                </a:solidFill>
                <a:latin typeface="Times New Roman" panose="02020603050405020304" pitchFamily="18" charset="0"/>
                <a:ea typeface="Instrument Sans Medium" pitchFamily="34" charset="-122"/>
                <a:cs typeface="Times New Roman" panose="02020603050405020304" pitchFamily="18" charset="0"/>
              </a:rPr>
              <a:t> càng cao, đối tượng càng khác biệt.</a:t>
            </a:r>
            <a:endParaRPr lang="en-US" sz="1750" dirty="0">
              <a:latin typeface="Times New Roman" panose="02020603050405020304" pitchFamily="18" charset="0"/>
              <a:cs typeface="Times New Roman" panose="02020603050405020304" pitchFamily="18" charset="0"/>
            </a:endParaRPr>
          </a:p>
        </p:txBody>
      </p:sp>
      <p:sp>
        <p:nvSpPr>
          <p:cNvPr id="13" name="Text 9"/>
          <p:cNvSpPr/>
          <p:nvPr/>
        </p:nvSpPr>
        <p:spPr>
          <a:xfrm>
            <a:off x="785574" y="6367938"/>
            <a:ext cx="13074491" cy="711279"/>
          </a:xfrm>
          <a:prstGeom prst="rect">
            <a:avLst/>
          </a:prstGeom>
          <a:noFill/>
          <a:ln/>
        </p:spPr>
        <p:txBody>
          <a:bodyPr wrap="square" lIns="0" tIns="0" rIns="0" bIns="0" rtlCol="0" anchor="t"/>
          <a:lstStyle/>
          <a:p>
            <a:pPr marL="0" indent="0" algn="l">
              <a:lnSpc>
                <a:spcPts val="2800"/>
              </a:lnSpc>
              <a:buNone/>
            </a:pPr>
            <a:r>
              <a:rPr lang="en-US" sz="1750" dirty="0">
                <a:solidFill>
                  <a:srgbClr val="CFD0D8"/>
                </a:solidFill>
                <a:latin typeface="Times New Roman" panose="02020603050405020304" pitchFamily="18" charset="0"/>
                <a:ea typeface="Instrument Sans Medium" pitchFamily="34" charset="-122"/>
                <a:cs typeface="Times New Roman" panose="02020603050405020304" pitchFamily="18" charset="0"/>
              </a:rPr>
              <a:t>Ma trận dữ liệu là ma trận hai chế độ (đối tượng và thuộc tính), trong khi ma trận không tương đồng là ma trận một chế độ (chỉ chứa các giá trị không tương đồng).</a:t>
            </a:r>
            <a:endParaRPr lang="en-US" sz="1750" dirty="0">
              <a:latin typeface="Times New Roman" panose="02020603050405020304" pitchFamily="18" charset="0"/>
              <a:cs typeface="Times New Roman" panose="02020603050405020304" pitchFamily="18" charset="0"/>
            </a:endParaRPr>
          </a:p>
        </p:txBody>
      </p:sp>
      <p:pic>
        <p:nvPicPr>
          <p:cNvPr id="15" name="Hình ảnh 14">
            <a:extLst>
              <a:ext uri="{FF2B5EF4-FFF2-40B4-BE49-F238E27FC236}">
                <a16:creationId xmlns:a16="http://schemas.microsoft.com/office/drawing/2014/main" id="{61F17AE1-F0B5-941C-7ECF-5E1D82E2EC4A}"/>
              </a:ext>
            </a:extLst>
          </p:cNvPr>
          <p:cNvPicPr>
            <a:picLocks noChangeAspect="1"/>
          </p:cNvPicPr>
          <p:nvPr/>
        </p:nvPicPr>
        <p:blipFill>
          <a:blip r:embed="rId5"/>
          <a:stretch>
            <a:fillRect/>
          </a:stretch>
        </p:blipFill>
        <p:spPr>
          <a:xfrm>
            <a:off x="10943711" y="7322345"/>
            <a:ext cx="3686689" cy="8287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95908" y="468273"/>
            <a:ext cx="13438584" cy="1064419"/>
          </a:xfrm>
          <a:prstGeom prst="rect">
            <a:avLst/>
          </a:prstGeom>
          <a:noFill/>
          <a:ln/>
        </p:spPr>
        <p:txBody>
          <a:bodyPr wrap="square" lIns="0" tIns="0" rIns="0" bIns="0" rtlCol="0" anchor="t"/>
          <a:lstStyle/>
          <a:p>
            <a:pPr marL="0" indent="0" algn="l">
              <a:lnSpc>
                <a:spcPts val="4150"/>
              </a:lnSpc>
              <a:buNone/>
            </a:pPr>
            <a:r>
              <a:rPr lang="en-US" sz="33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2. </a:t>
            </a:r>
            <a:r>
              <a:rPr lang="en-US" sz="335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Độ</a:t>
            </a:r>
            <a:r>
              <a:rPr lang="en-US" sz="33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đo không tương đồng cho thuộc tính định danh (Nominal Attributes)</a:t>
            </a:r>
            <a:endParaRPr lang="en-US" sz="3350" dirty="0">
              <a:latin typeface="Times New Roman" panose="02020603050405020304" pitchFamily="18" charset="0"/>
              <a:cs typeface="Times New Roman" panose="02020603050405020304" pitchFamily="18" charset="0"/>
            </a:endParaRPr>
          </a:p>
        </p:txBody>
      </p:sp>
      <p:sp>
        <p:nvSpPr>
          <p:cNvPr id="3" name="Text 1"/>
          <p:cNvSpPr/>
          <p:nvPr/>
        </p:nvSpPr>
        <p:spPr>
          <a:xfrm>
            <a:off x="595908" y="1873210"/>
            <a:ext cx="13438584" cy="272415"/>
          </a:xfrm>
          <a:prstGeom prst="rect">
            <a:avLst/>
          </a:prstGeom>
          <a:noFill/>
          <a:ln/>
        </p:spPr>
        <p:txBody>
          <a:bodyPr wrap="none" lIns="0" tIns="0" rIns="0" bIns="0" rtlCol="0" anchor="t"/>
          <a:lstStyle/>
          <a:p>
            <a:pPr marL="0" indent="0" algn="l">
              <a:lnSpc>
                <a:spcPts val="2100"/>
              </a:lnSpc>
              <a:buNone/>
            </a:pPr>
            <a:r>
              <a:rPr lang="en-US" sz="1600" dirty="0">
                <a:solidFill>
                  <a:srgbClr val="CFD0D8"/>
                </a:solidFill>
                <a:latin typeface="Times New Roman" panose="02020603050405020304" pitchFamily="18" charset="0"/>
                <a:ea typeface="Instrument Sans Medium" pitchFamily="34" charset="-122"/>
                <a:cs typeface="Times New Roman" panose="02020603050405020304" pitchFamily="18" charset="0"/>
              </a:rPr>
              <a:t>Thuộc tính định danh có thể có hai hoặc nhiều trạng thái (ví dụ: màu sắc: đỏ, vàng, xanh). Không có thứ tự cụ thể giữa các trạng thái.</a:t>
            </a:r>
            <a:endParaRPr lang="en-US" sz="1600" dirty="0">
              <a:latin typeface="Times New Roman" panose="02020603050405020304" pitchFamily="18" charset="0"/>
              <a:cs typeface="Times New Roman" panose="02020603050405020304" pitchFamily="18" charset="0"/>
            </a:endParaRPr>
          </a:p>
        </p:txBody>
      </p:sp>
      <p:sp>
        <p:nvSpPr>
          <p:cNvPr id="4" name="Text 2"/>
          <p:cNvSpPr/>
          <p:nvPr/>
        </p:nvSpPr>
        <p:spPr>
          <a:xfrm>
            <a:off x="595908" y="2401014"/>
            <a:ext cx="3023711" cy="266105"/>
          </a:xfrm>
          <a:prstGeom prst="rect">
            <a:avLst/>
          </a:prstGeom>
          <a:noFill/>
          <a:ln/>
        </p:spPr>
        <p:txBody>
          <a:bodyPr wrap="none" lIns="0" tIns="0" rIns="0" bIns="0" rtlCol="0" anchor="t"/>
          <a:lstStyle/>
          <a:p>
            <a:pPr marL="0" indent="0" algn="l">
              <a:lnSpc>
                <a:spcPts val="2050"/>
              </a:lnSpc>
              <a:buNone/>
            </a:pPr>
            <a:r>
              <a:rPr lang="en-US" sz="16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Công thức không tương đồng:</a:t>
            </a:r>
            <a:endParaRPr lang="en-US" sz="1650" dirty="0">
              <a:latin typeface="Times New Roman" panose="02020603050405020304" pitchFamily="18" charset="0"/>
              <a:cs typeface="Times New Roman" panose="02020603050405020304" pitchFamily="18" charset="0"/>
            </a:endParaRPr>
          </a:p>
        </p:txBody>
      </p:sp>
      <p:sp>
        <p:nvSpPr>
          <p:cNvPr id="5" name="Text 3"/>
          <p:cNvSpPr/>
          <p:nvPr/>
        </p:nvSpPr>
        <p:spPr>
          <a:xfrm>
            <a:off x="595908" y="2922508"/>
            <a:ext cx="13438584" cy="496253"/>
          </a:xfrm>
          <a:prstGeom prst="rect">
            <a:avLst/>
          </a:prstGeom>
          <a:noFill/>
          <a:ln/>
        </p:spPr>
        <p:txBody>
          <a:bodyPr wrap="square" lIns="0" tIns="0" rIns="0" bIns="0" rtlCol="0" anchor="t"/>
          <a:lstStyle/>
          <a:p>
            <a:pPr marL="0" indent="0" algn="l">
              <a:lnSpc>
                <a:spcPts val="2400"/>
              </a:lnSpc>
              <a:buNone/>
            </a:pPr>
            <a:endParaRPr lang="en-US" sz="150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595908" y="2824074"/>
            <a:ext cx="13438584" cy="594688"/>
          </a:xfrm>
          <a:prstGeom prst="rect">
            <a:avLst/>
          </a:prstGeom>
        </p:spPr>
      </p:pic>
      <p:sp>
        <p:nvSpPr>
          <p:cNvPr id="7" name="Text 4"/>
          <p:cNvSpPr/>
          <p:nvPr/>
        </p:nvSpPr>
        <p:spPr>
          <a:xfrm>
            <a:off x="595908" y="3634264"/>
            <a:ext cx="13438584" cy="678448"/>
          </a:xfrm>
          <a:prstGeom prst="rect">
            <a:avLst/>
          </a:prstGeom>
          <a:noFill/>
          <a:ln/>
        </p:spPr>
        <p:txBody>
          <a:bodyPr wrap="none" lIns="0" tIns="0" rIns="0" bIns="0" rtlCol="0" anchor="t"/>
          <a:lstStyle/>
          <a:p>
            <a:pPr marL="342900" indent="-342900" algn="l">
              <a:lnSpc>
                <a:spcPts val="2100"/>
              </a:lnSpc>
              <a:buSzPct val="100000"/>
              <a:buChar char="•"/>
            </a:pPr>
            <a:r>
              <a:rPr lang="en-US" sz="1300" i="1" dirty="0">
                <a:solidFill>
                  <a:srgbClr val="CFD0D8"/>
                </a:solidFill>
                <a:latin typeface="Times New Roman" panose="02020603050405020304" pitchFamily="18" charset="0"/>
                <a:ea typeface="Instrument Sans Medium" pitchFamily="34" charset="-122"/>
                <a:cs typeface="Times New Roman" panose="02020603050405020304" pitchFamily="18" charset="0"/>
              </a:rPr>
              <a:t>m </a:t>
            </a:r>
            <a:r>
              <a:rPr lang="en-US" sz="1300" dirty="0">
                <a:solidFill>
                  <a:srgbClr val="CFD0D8"/>
                </a:solidFill>
                <a:latin typeface="Times New Roman" panose="02020603050405020304" pitchFamily="18" charset="0"/>
                <a:ea typeface="Instrument Sans Medium" pitchFamily="34" charset="-122"/>
                <a:cs typeface="Times New Roman" panose="02020603050405020304" pitchFamily="18" charset="0"/>
              </a:rPr>
              <a:t>: số thuộc tính mà </a:t>
            </a:r>
            <a:r>
              <a:rPr lang="en-US" sz="1300" i="1" dirty="0">
                <a:solidFill>
                  <a:srgbClr val="CFD0D8"/>
                </a:solidFill>
                <a:latin typeface="Times New Roman" panose="02020603050405020304" pitchFamily="18" charset="0"/>
                <a:ea typeface="Instrument Sans Medium" pitchFamily="34" charset="-122"/>
                <a:cs typeface="Times New Roman" panose="02020603050405020304" pitchFamily="18" charset="0"/>
              </a:rPr>
              <a:t>i</a:t>
            </a:r>
            <a:r>
              <a:rPr lang="en-US" sz="1300" dirty="0">
                <a:solidFill>
                  <a:srgbClr val="CFD0D8"/>
                </a:solidFill>
                <a:latin typeface="Times New Roman" panose="02020603050405020304" pitchFamily="18" charset="0"/>
                <a:ea typeface="Instrument Sans Medium" pitchFamily="34" charset="-122"/>
                <a:cs typeface="Times New Roman" panose="02020603050405020304" pitchFamily="18" charset="0"/>
              </a:rPr>
              <a:t> và </a:t>
            </a:r>
            <a:r>
              <a:rPr lang="en-US" sz="1300" i="1" dirty="0">
                <a:solidFill>
                  <a:srgbClr val="CFD0D8"/>
                </a:solidFill>
                <a:latin typeface="Times New Roman" panose="02020603050405020304" pitchFamily="18" charset="0"/>
                <a:ea typeface="Instrument Sans Medium" pitchFamily="34" charset="-122"/>
                <a:cs typeface="Times New Roman" panose="02020603050405020304" pitchFamily="18" charset="0"/>
              </a:rPr>
              <a:t>j</a:t>
            </a:r>
            <a:r>
              <a:rPr lang="en-US" sz="1300" dirty="0">
                <a:solidFill>
                  <a:srgbClr val="CFD0D8"/>
                </a:solidFill>
                <a:latin typeface="Times New Roman" panose="02020603050405020304" pitchFamily="18" charset="0"/>
                <a:ea typeface="Instrument Sans Medium" pitchFamily="34" charset="-122"/>
                <a:cs typeface="Times New Roman" panose="02020603050405020304" pitchFamily="18" charset="0"/>
              </a:rPr>
              <a:t> có cùng trạng thái (khớp).</a:t>
            </a:r>
            <a:endParaRPr lang="en-US" sz="1300" dirty="0">
              <a:latin typeface="Times New Roman" panose="02020603050405020304" pitchFamily="18" charset="0"/>
              <a:cs typeface="Times New Roman" panose="02020603050405020304" pitchFamily="18" charset="0"/>
            </a:endParaRPr>
          </a:p>
        </p:txBody>
      </p:sp>
      <p:sp>
        <p:nvSpPr>
          <p:cNvPr id="8" name="Text 5"/>
          <p:cNvSpPr/>
          <p:nvPr/>
        </p:nvSpPr>
        <p:spPr>
          <a:xfrm>
            <a:off x="595908" y="4171861"/>
            <a:ext cx="13438584" cy="678448"/>
          </a:xfrm>
          <a:prstGeom prst="rect">
            <a:avLst/>
          </a:prstGeom>
          <a:noFill/>
          <a:ln/>
        </p:spPr>
        <p:txBody>
          <a:bodyPr wrap="none" lIns="0" tIns="0" rIns="0" bIns="0" rtlCol="0" anchor="t"/>
          <a:lstStyle/>
          <a:p>
            <a:pPr marL="342900" indent="-342900" algn="l">
              <a:lnSpc>
                <a:spcPts val="2100"/>
              </a:lnSpc>
              <a:buSzPct val="100000"/>
              <a:buChar char="•"/>
            </a:pPr>
            <a:r>
              <a:rPr lang="en-US" sz="1300" i="1" dirty="0">
                <a:solidFill>
                  <a:srgbClr val="CFD0D8"/>
                </a:solidFill>
                <a:latin typeface="Times New Roman" panose="02020603050405020304" pitchFamily="18" charset="0"/>
                <a:ea typeface="Instrument Sans Medium" pitchFamily="34" charset="-122"/>
                <a:cs typeface="Times New Roman" panose="02020603050405020304" pitchFamily="18" charset="0"/>
              </a:rPr>
              <a:t>p</a:t>
            </a:r>
            <a:r>
              <a:rPr lang="en-US" sz="1300" dirty="0">
                <a:solidFill>
                  <a:srgbClr val="CFD0D8"/>
                </a:solidFill>
                <a:latin typeface="Times New Roman" panose="02020603050405020304" pitchFamily="18" charset="0"/>
                <a:ea typeface="Instrument Sans Medium" pitchFamily="34" charset="-122"/>
                <a:cs typeface="Times New Roman" panose="02020603050405020304" pitchFamily="18" charset="0"/>
              </a:rPr>
              <a:t>: tổng số thuộc tính mô tả đối tượng.</a:t>
            </a:r>
            <a:endParaRPr lang="en-US" sz="1300" dirty="0">
              <a:latin typeface="Times New Roman" panose="02020603050405020304" pitchFamily="18" charset="0"/>
              <a:cs typeface="Times New Roman" panose="02020603050405020304" pitchFamily="18" charset="0"/>
            </a:endParaRPr>
          </a:p>
        </p:txBody>
      </p:sp>
      <p:pic>
        <p:nvPicPr>
          <p:cNvPr id="25" name="Hình ảnh 24">
            <a:extLst>
              <a:ext uri="{FF2B5EF4-FFF2-40B4-BE49-F238E27FC236}">
                <a16:creationId xmlns:a16="http://schemas.microsoft.com/office/drawing/2014/main" id="{D50C5865-6466-BE08-32FF-B453078241C9}"/>
              </a:ext>
            </a:extLst>
          </p:cNvPr>
          <p:cNvPicPr>
            <a:picLocks noChangeAspect="1"/>
          </p:cNvPicPr>
          <p:nvPr/>
        </p:nvPicPr>
        <p:blipFill>
          <a:blip r:embed="rId4"/>
          <a:stretch>
            <a:fillRect/>
          </a:stretch>
        </p:blipFill>
        <p:spPr>
          <a:xfrm>
            <a:off x="10943711" y="7357766"/>
            <a:ext cx="3686689" cy="828791"/>
          </a:xfrm>
          <a:prstGeom prst="rect">
            <a:avLst/>
          </a:prstGeom>
        </p:spPr>
      </p:pic>
      <p:pic>
        <p:nvPicPr>
          <p:cNvPr id="31" name="Hình ảnh 30">
            <a:extLst>
              <a:ext uri="{FF2B5EF4-FFF2-40B4-BE49-F238E27FC236}">
                <a16:creationId xmlns:a16="http://schemas.microsoft.com/office/drawing/2014/main" id="{2AB3CEA4-04AB-404F-5E1F-5B3B1590BF06}"/>
              </a:ext>
            </a:extLst>
          </p:cNvPr>
          <p:cNvPicPr>
            <a:picLocks noChangeAspect="1"/>
          </p:cNvPicPr>
          <p:nvPr/>
        </p:nvPicPr>
        <p:blipFill>
          <a:blip r:embed="rId5"/>
          <a:stretch>
            <a:fillRect/>
          </a:stretch>
        </p:blipFill>
        <p:spPr>
          <a:xfrm>
            <a:off x="3619619" y="4939519"/>
            <a:ext cx="6736844" cy="221956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CDA22-3A87-6D48-066A-38C679A43BD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FBE9388-621C-0D3C-53E8-2F355EA27D3A}"/>
              </a:ext>
            </a:extLst>
          </p:cNvPr>
          <p:cNvSpPr/>
          <p:nvPr/>
        </p:nvSpPr>
        <p:spPr>
          <a:xfrm>
            <a:off x="595908" y="468273"/>
            <a:ext cx="13438584" cy="1064419"/>
          </a:xfrm>
          <a:prstGeom prst="rect">
            <a:avLst/>
          </a:prstGeom>
          <a:noFill/>
          <a:ln/>
        </p:spPr>
        <p:txBody>
          <a:bodyPr wrap="square" lIns="0" tIns="0" rIns="0" bIns="0" rtlCol="0" anchor="t"/>
          <a:lstStyle/>
          <a:p>
            <a:pPr marL="0" indent="0" algn="l">
              <a:lnSpc>
                <a:spcPts val="4150"/>
              </a:lnSpc>
              <a:buNone/>
            </a:pPr>
            <a:r>
              <a:rPr lang="en-US" sz="33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2. </a:t>
            </a:r>
            <a:r>
              <a:rPr lang="en-US" sz="335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Độ</a:t>
            </a:r>
            <a:r>
              <a:rPr lang="en-US" sz="33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đo không tương đồng cho thuộc tính định danh (Nominal Attributes)</a:t>
            </a:r>
            <a:endParaRPr lang="en-US" sz="3350" dirty="0">
              <a:latin typeface="Times New Roman" panose="02020603050405020304" pitchFamily="18" charset="0"/>
              <a:cs typeface="Times New Roman" panose="02020603050405020304" pitchFamily="18" charset="0"/>
            </a:endParaRPr>
          </a:p>
        </p:txBody>
      </p:sp>
      <p:sp>
        <p:nvSpPr>
          <p:cNvPr id="5" name="Text 3">
            <a:extLst>
              <a:ext uri="{FF2B5EF4-FFF2-40B4-BE49-F238E27FC236}">
                <a16:creationId xmlns:a16="http://schemas.microsoft.com/office/drawing/2014/main" id="{9CEEC527-4C45-93F6-422E-9A880C283CBA}"/>
              </a:ext>
            </a:extLst>
          </p:cNvPr>
          <p:cNvSpPr/>
          <p:nvPr/>
        </p:nvSpPr>
        <p:spPr>
          <a:xfrm>
            <a:off x="595908" y="2922508"/>
            <a:ext cx="13438584" cy="496253"/>
          </a:xfrm>
          <a:prstGeom prst="rect">
            <a:avLst/>
          </a:prstGeom>
          <a:noFill/>
          <a:ln/>
        </p:spPr>
        <p:txBody>
          <a:bodyPr wrap="square" lIns="0" tIns="0" rIns="0" bIns="0" rtlCol="0" anchor="t"/>
          <a:lstStyle/>
          <a:p>
            <a:pPr marL="0" indent="0" algn="l">
              <a:lnSpc>
                <a:spcPts val="2400"/>
              </a:lnSpc>
              <a:buNone/>
            </a:pPr>
            <a:endParaRPr lang="en-US" sz="1500" dirty="0">
              <a:latin typeface="Times New Roman" panose="02020603050405020304" pitchFamily="18" charset="0"/>
              <a:cs typeface="Times New Roman" panose="02020603050405020304" pitchFamily="18" charset="0"/>
            </a:endParaRPr>
          </a:p>
        </p:txBody>
      </p:sp>
      <p:pic>
        <p:nvPicPr>
          <p:cNvPr id="25" name="Hình ảnh 24">
            <a:extLst>
              <a:ext uri="{FF2B5EF4-FFF2-40B4-BE49-F238E27FC236}">
                <a16:creationId xmlns:a16="http://schemas.microsoft.com/office/drawing/2014/main" id="{2BD31061-574C-5FF2-97B0-42426DA776FE}"/>
              </a:ext>
            </a:extLst>
          </p:cNvPr>
          <p:cNvPicPr>
            <a:picLocks noChangeAspect="1"/>
          </p:cNvPicPr>
          <p:nvPr/>
        </p:nvPicPr>
        <p:blipFill>
          <a:blip r:embed="rId3"/>
          <a:stretch>
            <a:fillRect/>
          </a:stretch>
        </p:blipFill>
        <p:spPr>
          <a:xfrm>
            <a:off x="10943711" y="7357766"/>
            <a:ext cx="3686689" cy="828791"/>
          </a:xfrm>
          <a:prstGeom prst="rect">
            <a:avLst/>
          </a:prstGeom>
        </p:spPr>
      </p:pic>
      <p:pic>
        <p:nvPicPr>
          <p:cNvPr id="26" name="Hình ảnh 25" descr="Ảnh có chứa văn bản, ảnh chụp màn hình, Phông chữ, thiết kế&#10;&#10;Nội dung do AI tạo ra có thể không chính xác.">
            <a:extLst>
              <a:ext uri="{FF2B5EF4-FFF2-40B4-BE49-F238E27FC236}">
                <a16:creationId xmlns:a16="http://schemas.microsoft.com/office/drawing/2014/main" id="{54B5B0AC-9D07-39ED-71A0-BEA6C683FE11}"/>
              </a:ext>
            </a:extLst>
          </p:cNvPr>
          <p:cNvPicPr>
            <a:picLocks noChangeAspect="1"/>
          </p:cNvPicPr>
          <p:nvPr/>
        </p:nvPicPr>
        <p:blipFill>
          <a:blip r:embed="rId4"/>
          <a:stretch>
            <a:fillRect/>
          </a:stretch>
        </p:blipFill>
        <p:spPr>
          <a:xfrm>
            <a:off x="0" y="1943177"/>
            <a:ext cx="14630400" cy="6286423"/>
          </a:xfrm>
          <a:prstGeom prst="rect">
            <a:avLst/>
          </a:prstGeom>
        </p:spPr>
      </p:pic>
      <p:sp>
        <p:nvSpPr>
          <p:cNvPr id="27" name="Text 6">
            <a:extLst>
              <a:ext uri="{FF2B5EF4-FFF2-40B4-BE49-F238E27FC236}">
                <a16:creationId xmlns:a16="http://schemas.microsoft.com/office/drawing/2014/main" id="{3D756B0B-F5C9-D788-6032-6B9A6755F6A5}"/>
              </a:ext>
            </a:extLst>
          </p:cNvPr>
          <p:cNvSpPr/>
          <p:nvPr/>
        </p:nvSpPr>
        <p:spPr>
          <a:xfrm>
            <a:off x="752025" y="1399639"/>
            <a:ext cx="2128599" cy="266105"/>
          </a:xfrm>
          <a:prstGeom prst="rect">
            <a:avLst/>
          </a:prstGeom>
          <a:noFill/>
          <a:ln/>
        </p:spPr>
        <p:txBody>
          <a:bodyPr wrap="none" lIns="0" tIns="0" rIns="0" bIns="0" rtlCol="0" anchor="t"/>
          <a:lstStyle/>
          <a:p>
            <a:pPr marL="0" indent="0" algn="l">
              <a:lnSpc>
                <a:spcPts val="2050"/>
              </a:lnSpc>
              <a:buNone/>
            </a:pPr>
            <a:r>
              <a:rPr lang="en-US" sz="16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Ví dụ:</a:t>
            </a:r>
            <a:endParaRPr lang="en-US" sz="16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1756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07206" y="415409"/>
            <a:ext cx="11563826" cy="452795"/>
          </a:xfrm>
          <a:prstGeom prst="rect">
            <a:avLst/>
          </a:prstGeom>
          <a:noFill/>
          <a:ln/>
        </p:spPr>
        <p:txBody>
          <a:bodyPr wrap="none" lIns="0" tIns="0" rIns="0" bIns="0" rtlCol="0" anchor="t"/>
          <a:lstStyle/>
          <a:p>
            <a:pPr marL="0" indent="0" algn="l">
              <a:lnSpc>
                <a:spcPts val="3550"/>
              </a:lnSpc>
              <a:buNone/>
            </a:pPr>
            <a:r>
              <a:rPr lang="en-US" sz="33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3. </a:t>
            </a:r>
            <a:r>
              <a:rPr lang="en-US" sz="335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Độ</a:t>
            </a:r>
            <a:r>
              <a:rPr lang="en-US" sz="33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đo không tương đồng cho thuộc tính nhị phân (Binary Attributes)</a:t>
            </a:r>
            <a:endParaRPr lang="en-US" sz="3350" dirty="0">
              <a:latin typeface="Times New Roman" panose="02020603050405020304" pitchFamily="18" charset="0"/>
              <a:cs typeface="Times New Roman" panose="02020603050405020304" pitchFamily="18" charset="0"/>
            </a:endParaRPr>
          </a:p>
        </p:txBody>
      </p:sp>
      <p:sp>
        <p:nvSpPr>
          <p:cNvPr id="3" name="Text 1"/>
          <p:cNvSpPr/>
          <p:nvPr/>
        </p:nvSpPr>
        <p:spPr>
          <a:xfrm>
            <a:off x="507206" y="1158002"/>
            <a:ext cx="13615988" cy="231815"/>
          </a:xfrm>
          <a:prstGeom prst="rect">
            <a:avLst/>
          </a:prstGeom>
          <a:noFill/>
          <a:ln/>
        </p:spPr>
        <p:txBody>
          <a:bodyPr wrap="none" lIns="0" tIns="0" rIns="0" bIns="0" rtlCol="0" anchor="t"/>
          <a:lstStyle/>
          <a:p>
            <a:pPr marL="0" indent="0" algn="l">
              <a:lnSpc>
                <a:spcPts val="1800"/>
              </a:lnSpc>
              <a:buNone/>
            </a:pPr>
            <a:r>
              <a:rPr lang="en-US" sz="1400" dirty="0">
                <a:solidFill>
                  <a:srgbClr val="CFD0D8"/>
                </a:solidFill>
                <a:latin typeface="Times New Roman" panose="02020603050405020304" pitchFamily="18" charset="0"/>
                <a:ea typeface="Instrument Sans Medium" pitchFamily="34" charset="-122"/>
                <a:cs typeface="Times New Roman" panose="02020603050405020304" pitchFamily="18" charset="0"/>
              </a:rPr>
              <a:t>Thuộc tính nhị phân có hai trạng thái: 0 (vắng mặt) và 1 (hiện diện).</a:t>
            </a:r>
            <a:endParaRPr lang="en-US" sz="1400" dirty="0">
              <a:latin typeface="Times New Roman" panose="02020603050405020304" pitchFamily="18" charset="0"/>
              <a:cs typeface="Times New Roman" panose="02020603050405020304" pitchFamily="18" charset="0"/>
            </a:endParaRPr>
          </a:p>
        </p:txBody>
      </p:sp>
      <p:sp>
        <p:nvSpPr>
          <p:cNvPr id="4" name="Text 2"/>
          <p:cNvSpPr/>
          <p:nvPr/>
        </p:nvSpPr>
        <p:spPr>
          <a:xfrm>
            <a:off x="507206" y="1607106"/>
            <a:ext cx="3099911" cy="226457"/>
          </a:xfrm>
          <a:prstGeom prst="rect">
            <a:avLst/>
          </a:prstGeom>
          <a:noFill/>
          <a:ln/>
        </p:spPr>
        <p:txBody>
          <a:bodyPr wrap="none" lIns="0" tIns="0" rIns="0" bIns="0" rtlCol="0" anchor="t"/>
          <a:lstStyle/>
          <a:p>
            <a:pPr marL="0" indent="0" algn="l">
              <a:lnSpc>
                <a:spcPts val="1750"/>
              </a:lnSpc>
              <a:buNone/>
            </a:pPr>
            <a:r>
              <a:rPr lang="en-US" sz="14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Bảng dự phòng (Contingency Table):</a:t>
            </a:r>
            <a:endParaRPr lang="en-US" sz="1400" dirty="0">
              <a:latin typeface="Times New Roman" panose="02020603050405020304" pitchFamily="18" charset="0"/>
              <a:cs typeface="Times New Roman" panose="02020603050405020304" pitchFamily="18" charset="0"/>
            </a:endParaRPr>
          </a:p>
        </p:txBody>
      </p:sp>
      <p:sp>
        <p:nvSpPr>
          <p:cNvPr id="5" name="Shape 3"/>
          <p:cNvSpPr/>
          <p:nvPr/>
        </p:nvSpPr>
        <p:spPr>
          <a:xfrm>
            <a:off x="507206" y="2050852"/>
            <a:ext cx="13615988" cy="1709499"/>
          </a:xfrm>
          <a:prstGeom prst="roundRect">
            <a:avLst>
              <a:gd name="adj" fmla="val 3561"/>
            </a:avLst>
          </a:prstGeom>
          <a:noFill/>
          <a:ln w="7620">
            <a:solidFill>
              <a:srgbClr val="FFFFFF">
                <a:alpha val="24000"/>
              </a:srgbClr>
            </a:solidFill>
            <a:prstDash val="solid"/>
          </a:ln>
        </p:spPr>
        <p:txBody>
          <a:bodyPr/>
          <a:lstStyle/>
          <a:p>
            <a:endParaRPr lang="vi-VN">
              <a:latin typeface="Times New Roman" panose="02020603050405020304" pitchFamily="18" charset="0"/>
              <a:cs typeface="Times New Roman" panose="02020603050405020304" pitchFamily="18" charset="0"/>
            </a:endParaRPr>
          </a:p>
        </p:txBody>
      </p:sp>
      <p:sp>
        <p:nvSpPr>
          <p:cNvPr id="6" name="Shape 4"/>
          <p:cNvSpPr/>
          <p:nvPr/>
        </p:nvSpPr>
        <p:spPr>
          <a:xfrm>
            <a:off x="514826" y="2058472"/>
            <a:ext cx="13600748" cy="420886"/>
          </a:xfrm>
          <a:prstGeom prst="rect">
            <a:avLst/>
          </a:prstGeom>
          <a:solidFill>
            <a:srgbClr val="FFFFFF">
              <a:alpha val="4000"/>
            </a:srgbClr>
          </a:solidFill>
          <a:ln/>
        </p:spPr>
        <p:txBody>
          <a:bodyPr/>
          <a:lstStyle/>
          <a:p>
            <a:endParaRPr lang="vi-VN">
              <a:latin typeface="Times New Roman" panose="02020603050405020304" pitchFamily="18" charset="0"/>
              <a:cs typeface="Times New Roman" panose="02020603050405020304" pitchFamily="18" charset="0"/>
            </a:endParaRPr>
          </a:p>
        </p:txBody>
      </p:sp>
      <p:sp>
        <p:nvSpPr>
          <p:cNvPr id="7" name="Text 5"/>
          <p:cNvSpPr/>
          <p:nvPr/>
        </p:nvSpPr>
        <p:spPr>
          <a:xfrm>
            <a:off x="659844" y="2153007"/>
            <a:ext cx="3106579" cy="231815"/>
          </a:xfrm>
          <a:prstGeom prst="rect">
            <a:avLst/>
          </a:prstGeom>
          <a:noFill/>
          <a:ln/>
        </p:spPr>
        <p:txBody>
          <a:bodyPr wrap="none" lIns="0" tIns="0" rIns="0" bIns="0" rtlCol="0" anchor="t"/>
          <a:lstStyle/>
          <a:p>
            <a:pPr marL="0" indent="0" algn="l">
              <a:lnSpc>
                <a:spcPts val="1800"/>
              </a:lnSpc>
              <a:buNone/>
            </a:pPr>
            <a:endParaRPr lang="en-US" sz="1100" dirty="0">
              <a:latin typeface="Times New Roman" panose="02020603050405020304" pitchFamily="18" charset="0"/>
              <a:cs typeface="Times New Roman" panose="02020603050405020304" pitchFamily="18" charset="0"/>
            </a:endParaRPr>
          </a:p>
        </p:txBody>
      </p:sp>
      <p:sp>
        <p:nvSpPr>
          <p:cNvPr id="8" name="Text 6"/>
          <p:cNvSpPr/>
          <p:nvPr/>
        </p:nvSpPr>
        <p:spPr>
          <a:xfrm>
            <a:off x="4063841" y="2153007"/>
            <a:ext cx="3102769" cy="231815"/>
          </a:xfrm>
          <a:prstGeom prst="rect">
            <a:avLst/>
          </a:prstGeom>
          <a:noFill/>
          <a:ln/>
        </p:spPr>
        <p:txBody>
          <a:bodyPr wrap="none" lIns="0" tIns="0" rIns="0" bIns="0" rtlCol="0" anchor="t"/>
          <a:lstStyle/>
          <a:p>
            <a:pPr marL="0" indent="0" algn="l">
              <a:lnSpc>
                <a:spcPts val="1800"/>
              </a:lnSpc>
              <a:buNone/>
            </a:pPr>
            <a:r>
              <a:rPr lang="en-US" sz="1100" dirty="0">
                <a:solidFill>
                  <a:srgbClr val="CFD0D8"/>
                </a:solidFill>
                <a:latin typeface="Times New Roman" panose="02020603050405020304" pitchFamily="18" charset="0"/>
                <a:ea typeface="Instrument Sans Medium" pitchFamily="34" charset="-122"/>
                <a:cs typeface="Times New Roman" panose="02020603050405020304" pitchFamily="18" charset="0"/>
              </a:rPr>
              <a:t>Đối tượng j = 1</a:t>
            </a:r>
            <a:endParaRPr lang="en-US" sz="1100" dirty="0">
              <a:latin typeface="Times New Roman" panose="02020603050405020304" pitchFamily="18" charset="0"/>
              <a:cs typeface="Times New Roman" panose="02020603050405020304" pitchFamily="18" charset="0"/>
            </a:endParaRPr>
          </a:p>
        </p:txBody>
      </p:sp>
      <p:sp>
        <p:nvSpPr>
          <p:cNvPr id="9" name="Text 7"/>
          <p:cNvSpPr/>
          <p:nvPr/>
        </p:nvSpPr>
        <p:spPr>
          <a:xfrm>
            <a:off x="7464028" y="2153007"/>
            <a:ext cx="2984421" cy="231815"/>
          </a:xfrm>
          <a:prstGeom prst="rect">
            <a:avLst/>
          </a:prstGeom>
          <a:noFill/>
          <a:ln/>
        </p:spPr>
        <p:txBody>
          <a:bodyPr wrap="none" lIns="0" tIns="0" rIns="0" bIns="0" rtlCol="0" anchor="t"/>
          <a:lstStyle/>
          <a:p>
            <a:pPr marL="0" indent="0" algn="l">
              <a:lnSpc>
                <a:spcPts val="1800"/>
              </a:lnSpc>
              <a:buNone/>
            </a:pPr>
            <a:r>
              <a:rPr lang="en-US" sz="1100" dirty="0">
                <a:solidFill>
                  <a:srgbClr val="CFD0D8"/>
                </a:solidFill>
                <a:latin typeface="Times New Roman" panose="02020603050405020304" pitchFamily="18" charset="0"/>
                <a:ea typeface="Instrument Sans Medium" pitchFamily="34" charset="-122"/>
                <a:cs typeface="Times New Roman" panose="02020603050405020304" pitchFamily="18" charset="0"/>
              </a:rPr>
              <a:t>Đối tượng j = 0</a:t>
            </a:r>
            <a:endParaRPr lang="en-US" sz="1100" dirty="0">
              <a:latin typeface="Times New Roman" panose="02020603050405020304" pitchFamily="18" charset="0"/>
              <a:cs typeface="Times New Roman" panose="02020603050405020304" pitchFamily="18" charset="0"/>
            </a:endParaRPr>
          </a:p>
        </p:txBody>
      </p:sp>
      <p:sp>
        <p:nvSpPr>
          <p:cNvPr id="10" name="Text 8"/>
          <p:cNvSpPr/>
          <p:nvPr/>
        </p:nvSpPr>
        <p:spPr>
          <a:xfrm>
            <a:off x="10745867" y="2153007"/>
            <a:ext cx="3224808" cy="231815"/>
          </a:xfrm>
          <a:prstGeom prst="rect">
            <a:avLst/>
          </a:prstGeom>
          <a:noFill/>
          <a:ln/>
        </p:spPr>
        <p:txBody>
          <a:bodyPr wrap="none" lIns="0" tIns="0" rIns="0" bIns="0" rtlCol="0" anchor="t"/>
          <a:lstStyle/>
          <a:p>
            <a:pPr marL="0" indent="0" algn="l">
              <a:lnSpc>
                <a:spcPts val="1800"/>
              </a:lnSpc>
              <a:buNone/>
            </a:pPr>
            <a:r>
              <a:rPr lang="en-US" sz="1100" dirty="0">
                <a:solidFill>
                  <a:srgbClr val="CFD0D8"/>
                </a:solidFill>
                <a:latin typeface="Times New Roman" panose="02020603050405020304" pitchFamily="18" charset="0"/>
                <a:ea typeface="Instrument Sans Medium" pitchFamily="34" charset="-122"/>
                <a:cs typeface="Times New Roman" panose="02020603050405020304" pitchFamily="18" charset="0"/>
              </a:rPr>
              <a:t>sum</a:t>
            </a:r>
            <a:endParaRPr lang="en-US" sz="1100" dirty="0">
              <a:latin typeface="Times New Roman" panose="02020603050405020304" pitchFamily="18" charset="0"/>
              <a:cs typeface="Times New Roman" panose="02020603050405020304" pitchFamily="18" charset="0"/>
            </a:endParaRPr>
          </a:p>
        </p:txBody>
      </p:sp>
      <p:sp>
        <p:nvSpPr>
          <p:cNvPr id="11" name="Shape 9"/>
          <p:cNvSpPr/>
          <p:nvPr/>
        </p:nvSpPr>
        <p:spPr>
          <a:xfrm>
            <a:off x="514826" y="2479358"/>
            <a:ext cx="13600748" cy="424458"/>
          </a:xfrm>
          <a:prstGeom prst="rect">
            <a:avLst/>
          </a:prstGeom>
          <a:solidFill>
            <a:srgbClr val="000000">
              <a:alpha val="4000"/>
            </a:srgbClr>
          </a:solidFill>
          <a:ln/>
        </p:spPr>
        <p:txBody>
          <a:bodyPr/>
          <a:lstStyle/>
          <a:p>
            <a:endParaRPr lang="vi-VN">
              <a:latin typeface="Times New Roman" panose="02020603050405020304" pitchFamily="18" charset="0"/>
              <a:cs typeface="Times New Roman" panose="02020603050405020304" pitchFamily="18" charset="0"/>
            </a:endParaRPr>
          </a:p>
        </p:txBody>
      </p:sp>
      <p:sp>
        <p:nvSpPr>
          <p:cNvPr id="12" name="Text 10"/>
          <p:cNvSpPr/>
          <p:nvPr/>
        </p:nvSpPr>
        <p:spPr>
          <a:xfrm>
            <a:off x="659844" y="2573893"/>
            <a:ext cx="3106579" cy="231815"/>
          </a:xfrm>
          <a:prstGeom prst="rect">
            <a:avLst/>
          </a:prstGeom>
          <a:noFill/>
          <a:ln/>
        </p:spPr>
        <p:txBody>
          <a:bodyPr wrap="none" lIns="0" tIns="0" rIns="0" bIns="0" rtlCol="0" anchor="t"/>
          <a:lstStyle/>
          <a:p>
            <a:pPr marL="0" indent="0" algn="l">
              <a:lnSpc>
                <a:spcPts val="1800"/>
              </a:lnSpc>
              <a:buNone/>
            </a:pPr>
            <a:r>
              <a:rPr lang="en-US" sz="1100" dirty="0">
                <a:solidFill>
                  <a:srgbClr val="CFD0D8"/>
                </a:solidFill>
                <a:latin typeface="Times New Roman" panose="02020603050405020304" pitchFamily="18" charset="0"/>
                <a:ea typeface="Instrument Sans Medium" pitchFamily="34" charset="-122"/>
                <a:cs typeface="Times New Roman" panose="02020603050405020304" pitchFamily="18" charset="0"/>
              </a:rPr>
              <a:t>Đối tượng i = 1</a:t>
            </a:r>
            <a:endParaRPr lang="en-US" sz="1100" dirty="0">
              <a:latin typeface="Times New Roman" panose="02020603050405020304" pitchFamily="18" charset="0"/>
              <a:cs typeface="Times New Roman" panose="02020603050405020304" pitchFamily="18" charset="0"/>
            </a:endParaRPr>
          </a:p>
        </p:txBody>
      </p:sp>
      <p:sp>
        <p:nvSpPr>
          <p:cNvPr id="13" name="Text 11"/>
          <p:cNvSpPr/>
          <p:nvPr/>
        </p:nvSpPr>
        <p:spPr>
          <a:xfrm>
            <a:off x="4063841" y="2573893"/>
            <a:ext cx="3102769" cy="235387"/>
          </a:xfrm>
          <a:prstGeom prst="rect">
            <a:avLst/>
          </a:prstGeom>
          <a:noFill/>
          <a:ln/>
        </p:spPr>
        <p:txBody>
          <a:bodyPr wrap="none" lIns="0" tIns="0" rIns="0" bIns="0" rtlCol="0" anchor="t"/>
          <a:lstStyle/>
          <a:p>
            <a:pPr marL="0" indent="0" algn="l">
              <a:lnSpc>
                <a:spcPts val="1800"/>
              </a:lnSpc>
              <a:buNone/>
            </a:pPr>
            <a:r>
              <a:rPr lang="en-US" sz="1100" i="1" dirty="0">
                <a:solidFill>
                  <a:srgbClr val="CFD0D8"/>
                </a:solidFill>
                <a:latin typeface="Times New Roman" panose="02020603050405020304" pitchFamily="18" charset="0"/>
                <a:ea typeface="Instrument Sans Medium" pitchFamily="34" charset="-122"/>
                <a:cs typeface="Times New Roman" panose="02020603050405020304" pitchFamily="18" charset="0"/>
              </a:rPr>
              <a:t>q</a:t>
            </a:r>
            <a:endParaRPr lang="en-US" sz="1100" dirty="0">
              <a:latin typeface="Times New Roman" panose="02020603050405020304" pitchFamily="18" charset="0"/>
              <a:cs typeface="Times New Roman" panose="02020603050405020304" pitchFamily="18" charset="0"/>
            </a:endParaRPr>
          </a:p>
        </p:txBody>
      </p:sp>
      <p:sp>
        <p:nvSpPr>
          <p:cNvPr id="14" name="Text 12"/>
          <p:cNvSpPr/>
          <p:nvPr/>
        </p:nvSpPr>
        <p:spPr>
          <a:xfrm>
            <a:off x="7464028" y="2573893"/>
            <a:ext cx="2984421" cy="235387"/>
          </a:xfrm>
          <a:prstGeom prst="rect">
            <a:avLst/>
          </a:prstGeom>
          <a:noFill/>
          <a:ln/>
        </p:spPr>
        <p:txBody>
          <a:bodyPr wrap="none" lIns="0" tIns="0" rIns="0" bIns="0" rtlCol="0" anchor="t"/>
          <a:lstStyle/>
          <a:p>
            <a:pPr marL="0" indent="0" algn="l">
              <a:lnSpc>
                <a:spcPts val="1800"/>
              </a:lnSpc>
              <a:buNone/>
            </a:pPr>
            <a:r>
              <a:rPr lang="en-US" sz="1100" i="1" dirty="0">
                <a:solidFill>
                  <a:srgbClr val="CFD0D8"/>
                </a:solidFill>
                <a:latin typeface="Times New Roman" panose="02020603050405020304" pitchFamily="18" charset="0"/>
                <a:ea typeface="Instrument Sans Medium" pitchFamily="34" charset="-122"/>
                <a:cs typeface="Times New Roman" panose="02020603050405020304" pitchFamily="18" charset="0"/>
              </a:rPr>
              <a:t>r</a:t>
            </a:r>
            <a:endParaRPr lang="en-US" sz="1100" dirty="0">
              <a:latin typeface="Times New Roman" panose="02020603050405020304" pitchFamily="18" charset="0"/>
              <a:cs typeface="Times New Roman" panose="02020603050405020304" pitchFamily="18" charset="0"/>
            </a:endParaRPr>
          </a:p>
        </p:txBody>
      </p:sp>
      <p:sp>
        <p:nvSpPr>
          <p:cNvPr id="15" name="Text 13"/>
          <p:cNvSpPr/>
          <p:nvPr/>
        </p:nvSpPr>
        <p:spPr>
          <a:xfrm>
            <a:off x="10745867" y="2573893"/>
            <a:ext cx="3224808" cy="235387"/>
          </a:xfrm>
          <a:prstGeom prst="rect">
            <a:avLst/>
          </a:prstGeom>
          <a:noFill/>
          <a:ln/>
        </p:spPr>
        <p:txBody>
          <a:bodyPr wrap="none" lIns="0" tIns="0" rIns="0" bIns="0" rtlCol="0" anchor="t"/>
          <a:lstStyle/>
          <a:p>
            <a:pPr marL="0" indent="0" algn="l">
              <a:lnSpc>
                <a:spcPts val="1800"/>
              </a:lnSpc>
              <a:buNone/>
            </a:pPr>
            <a:r>
              <a:rPr lang="en-US" sz="1100" i="1" dirty="0">
                <a:solidFill>
                  <a:srgbClr val="CFD0D8"/>
                </a:solidFill>
                <a:latin typeface="Times New Roman" panose="02020603050405020304" pitchFamily="18" charset="0"/>
                <a:ea typeface="Instrument Sans Medium" pitchFamily="34" charset="-122"/>
                <a:cs typeface="Times New Roman" panose="02020603050405020304" pitchFamily="18" charset="0"/>
              </a:rPr>
              <a:t>q + r</a:t>
            </a:r>
            <a:endParaRPr lang="en-US" sz="1100" dirty="0">
              <a:latin typeface="Times New Roman" panose="02020603050405020304" pitchFamily="18" charset="0"/>
              <a:cs typeface="Times New Roman" panose="02020603050405020304" pitchFamily="18" charset="0"/>
            </a:endParaRPr>
          </a:p>
        </p:txBody>
      </p:sp>
      <p:sp>
        <p:nvSpPr>
          <p:cNvPr id="16" name="Shape 14"/>
          <p:cNvSpPr/>
          <p:nvPr/>
        </p:nvSpPr>
        <p:spPr>
          <a:xfrm>
            <a:off x="514826" y="2903815"/>
            <a:ext cx="13600748" cy="424458"/>
          </a:xfrm>
          <a:prstGeom prst="rect">
            <a:avLst/>
          </a:prstGeom>
          <a:solidFill>
            <a:srgbClr val="FFFFFF">
              <a:alpha val="4000"/>
            </a:srgbClr>
          </a:solidFill>
          <a:ln/>
        </p:spPr>
        <p:txBody>
          <a:bodyPr/>
          <a:lstStyle/>
          <a:p>
            <a:endParaRPr lang="vi-VN">
              <a:latin typeface="Times New Roman" panose="02020603050405020304" pitchFamily="18" charset="0"/>
              <a:cs typeface="Times New Roman" panose="02020603050405020304" pitchFamily="18" charset="0"/>
            </a:endParaRPr>
          </a:p>
        </p:txBody>
      </p:sp>
      <p:sp>
        <p:nvSpPr>
          <p:cNvPr id="17" name="Text 15"/>
          <p:cNvSpPr/>
          <p:nvPr/>
        </p:nvSpPr>
        <p:spPr>
          <a:xfrm>
            <a:off x="659844" y="2998351"/>
            <a:ext cx="3106579" cy="231815"/>
          </a:xfrm>
          <a:prstGeom prst="rect">
            <a:avLst/>
          </a:prstGeom>
          <a:noFill/>
          <a:ln/>
        </p:spPr>
        <p:txBody>
          <a:bodyPr wrap="none" lIns="0" tIns="0" rIns="0" bIns="0" rtlCol="0" anchor="t"/>
          <a:lstStyle/>
          <a:p>
            <a:pPr marL="0" indent="0" algn="l">
              <a:lnSpc>
                <a:spcPts val="1800"/>
              </a:lnSpc>
              <a:buNone/>
            </a:pPr>
            <a:r>
              <a:rPr lang="en-US" sz="1100" dirty="0">
                <a:solidFill>
                  <a:srgbClr val="CFD0D8"/>
                </a:solidFill>
                <a:latin typeface="Times New Roman" panose="02020603050405020304" pitchFamily="18" charset="0"/>
                <a:ea typeface="Instrument Sans Medium" pitchFamily="34" charset="-122"/>
                <a:cs typeface="Times New Roman" panose="02020603050405020304" pitchFamily="18" charset="0"/>
              </a:rPr>
              <a:t>Đối tượng i = 0</a:t>
            </a:r>
            <a:endParaRPr lang="en-US" sz="1100" dirty="0">
              <a:latin typeface="Times New Roman" panose="02020603050405020304" pitchFamily="18" charset="0"/>
              <a:cs typeface="Times New Roman" panose="02020603050405020304" pitchFamily="18" charset="0"/>
            </a:endParaRPr>
          </a:p>
        </p:txBody>
      </p:sp>
      <p:sp>
        <p:nvSpPr>
          <p:cNvPr id="18" name="Text 16"/>
          <p:cNvSpPr/>
          <p:nvPr/>
        </p:nvSpPr>
        <p:spPr>
          <a:xfrm>
            <a:off x="4063841" y="2998351"/>
            <a:ext cx="3102769" cy="235387"/>
          </a:xfrm>
          <a:prstGeom prst="rect">
            <a:avLst/>
          </a:prstGeom>
          <a:noFill/>
          <a:ln/>
        </p:spPr>
        <p:txBody>
          <a:bodyPr wrap="none" lIns="0" tIns="0" rIns="0" bIns="0" rtlCol="0" anchor="t"/>
          <a:lstStyle/>
          <a:p>
            <a:pPr marL="0" indent="0" algn="l">
              <a:lnSpc>
                <a:spcPts val="1800"/>
              </a:lnSpc>
              <a:buNone/>
            </a:pPr>
            <a:r>
              <a:rPr lang="en-US" sz="1100" i="1" dirty="0">
                <a:solidFill>
                  <a:srgbClr val="CFD0D8"/>
                </a:solidFill>
                <a:latin typeface="Times New Roman" panose="02020603050405020304" pitchFamily="18" charset="0"/>
                <a:ea typeface="Instrument Sans Medium" pitchFamily="34" charset="-122"/>
                <a:cs typeface="Times New Roman" panose="02020603050405020304" pitchFamily="18" charset="0"/>
              </a:rPr>
              <a:t>s</a:t>
            </a:r>
            <a:endParaRPr lang="en-US" sz="1100" dirty="0">
              <a:latin typeface="Times New Roman" panose="02020603050405020304" pitchFamily="18" charset="0"/>
              <a:cs typeface="Times New Roman" panose="02020603050405020304" pitchFamily="18" charset="0"/>
            </a:endParaRPr>
          </a:p>
        </p:txBody>
      </p:sp>
      <p:sp>
        <p:nvSpPr>
          <p:cNvPr id="19" name="Text 17"/>
          <p:cNvSpPr/>
          <p:nvPr/>
        </p:nvSpPr>
        <p:spPr>
          <a:xfrm>
            <a:off x="7464028" y="2998351"/>
            <a:ext cx="2984421" cy="235387"/>
          </a:xfrm>
          <a:prstGeom prst="rect">
            <a:avLst/>
          </a:prstGeom>
          <a:noFill/>
          <a:ln/>
        </p:spPr>
        <p:txBody>
          <a:bodyPr wrap="none" lIns="0" tIns="0" rIns="0" bIns="0" rtlCol="0" anchor="t"/>
          <a:lstStyle/>
          <a:p>
            <a:pPr marL="0" indent="0" algn="l">
              <a:lnSpc>
                <a:spcPts val="1800"/>
              </a:lnSpc>
              <a:buNone/>
            </a:pPr>
            <a:r>
              <a:rPr lang="en-US" sz="1100" i="1" dirty="0">
                <a:solidFill>
                  <a:srgbClr val="CFD0D8"/>
                </a:solidFill>
                <a:latin typeface="Times New Roman" panose="02020603050405020304" pitchFamily="18" charset="0"/>
                <a:ea typeface="Instrument Sans Medium" pitchFamily="34" charset="-122"/>
                <a:cs typeface="Times New Roman" panose="02020603050405020304" pitchFamily="18" charset="0"/>
              </a:rPr>
              <a:t>t</a:t>
            </a:r>
            <a:endParaRPr lang="en-US" sz="1100" dirty="0">
              <a:latin typeface="Times New Roman" panose="02020603050405020304" pitchFamily="18" charset="0"/>
              <a:cs typeface="Times New Roman" panose="02020603050405020304" pitchFamily="18" charset="0"/>
            </a:endParaRPr>
          </a:p>
        </p:txBody>
      </p:sp>
      <p:sp>
        <p:nvSpPr>
          <p:cNvPr id="20" name="Text 18"/>
          <p:cNvSpPr/>
          <p:nvPr/>
        </p:nvSpPr>
        <p:spPr>
          <a:xfrm>
            <a:off x="10745867" y="2998351"/>
            <a:ext cx="3224808" cy="235387"/>
          </a:xfrm>
          <a:prstGeom prst="rect">
            <a:avLst/>
          </a:prstGeom>
          <a:noFill/>
          <a:ln/>
        </p:spPr>
        <p:txBody>
          <a:bodyPr wrap="none" lIns="0" tIns="0" rIns="0" bIns="0" rtlCol="0" anchor="t"/>
          <a:lstStyle/>
          <a:p>
            <a:pPr marL="0" indent="0" algn="l">
              <a:lnSpc>
                <a:spcPts val="1800"/>
              </a:lnSpc>
              <a:buNone/>
            </a:pPr>
            <a:r>
              <a:rPr lang="en-US" sz="1100" i="1" dirty="0">
                <a:solidFill>
                  <a:srgbClr val="CFD0D8"/>
                </a:solidFill>
                <a:latin typeface="Times New Roman" panose="02020603050405020304" pitchFamily="18" charset="0"/>
                <a:ea typeface="Instrument Sans Medium" pitchFamily="34" charset="-122"/>
                <a:cs typeface="Times New Roman" panose="02020603050405020304" pitchFamily="18" charset="0"/>
              </a:rPr>
              <a:t>s + t </a:t>
            </a:r>
            <a:endParaRPr lang="en-US" sz="1100" dirty="0">
              <a:latin typeface="Times New Roman" panose="02020603050405020304" pitchFamily="18" charset="0"/>
              <a:cs typeface="Times New Roman" panose="02020603050405020304" pitchFamily="18" charset="0"/>
            </a:endParaRPr>
          </a:p>
        </p:txBody>
      </p:sp>
      <p:sp>
        <p:nvSpPr>
          <p:cNvPr id="21" name="Shape 19"/>
          <p:cNvSpPr/>
          <p:nvPr/>
        </p:nvSpPr>
        <p:spPr>
          <a:xfrm>
            <a:off x="514826" y="3328273"/>
            <a:ext cx="13600748" cy="424458"/>
          </a:xfrm>
          <a:prstGeom prst="rect">
            <a:avLst/>
          </a:prstGeom>
          <a:solidFill>
            <a:srgbClr val="000000">
              <a:alpha val="4000"/>
            </a:srgbClr>
          </a:solidFill>
          <a:ln/>
        </p:spPr>
        <p:txBody>
          <a:bodyPr/>
          <a:lstStyle/>
          <a:p>
            <a:endParaRPr lang="vi-VN">
              <a:latin typeface="Times New Roman" panose="02020603050405020304" pitchFamily="18" charset="0"/>
              <a:cs typeface="Times New Roman" panose="02020603050405020304" pitchFamily="18" charset="0"/>
            </a:endParaRPr>
          </a:p>
        </p:txBody>
      </p:sp>
      <p:sp>
        <p:nvSpPr>
          <p:cNvPr id="22" name="Text 20"/>
          <p:cNvSpPr/>
          <p:nvPr/>
        </p:nvSpPr>
        <p:spPr>
          <a:xfrm>
            <a:off x="659844" y="3422809"/>
            <a:ext cx="3106579" cy="231815"/>
          </a:xfrm>
          <a:prstGeom prst="rect">
            <a:avLst/>
          </a:prstGeom>
          <a:noFill/>
          <a:ln/>
        </p:spPr>
        <p:txBody>
          <a:bodyPr wrap="none" lIns="0" tIns="0" rIns="0" bIns="0" rtlCol="0" anchor="t"/>
          <a:lstStyle/>
          <a:p>
            <a:pPr marL="0" indent="0" algn="l">
              <a:lnSpc>
                <a:spcPts val="1800"/>
              </a:lnSpc>
              <a:buNone/>
            </a:pPr>
            <a:r>
              <a:rPr lang="en-US" sz="1100" dirty="0">
                <a:solidFill>
                  <a:srgbClr val="CFD0D8"/>
                </a:solidFill>
                <a:latin typeface="Times New Roman" panose="02020603050405020304" pitchFamily="18" charset="0"/>
                <a:ea typeface="Instrument Sans Medium" pitchFamily="34" charset="-122"/>
                <a:cs typeface="Times New Roman" panose="02020603050405020304" pitchFamily="18" charset="0"/>
              </a:rPr>
              <a:t>Tổng</a:t>
            </a:r>
            <a:endParaRPr lang="en-US" sz="1100" dirty="0">
              <a:latin typeface="Times New Roman" panose="02020603050405020304" pitchFamily="18" charset="0"/>
              <a:cs typeface="Times New Roman" panose="02020603050405020304" pitchFamily="18" charset="0"/>
            </a:endParaRPr>
          </a:p>
        </p:txBody>
      </p:sp>
      <p:sp>
        <p:nvSpPr>
          <p:cNvPr id="23" name="Text 21"/>
          <p:cNvSpPr/>
          <p:nvPr/>
        </p:nvSpPr>
        <p:spPr>
          <a:xfrm>
            <a:off x="4063841" y="3422809"/>
            <a:ext cx="3102769" cy="235387"/>
          </a:xfrm>
          <a:prstGeom prst="rect">
            <a:avLst/>
          </a:prstGeom>
          <a:noFill/>
          <a:ln/>
        </p:spPr>
        <p:txBody>
          <a:bodyPr wrap="none" lIns="0" tIns="0" rIns="0" bIns="0" rtlCol="0" anchor="t"/>
          <a:lstStyle/>
          <a:p>
            <a:pPr marL="0" indent="0" algn="l">
              <a:lnSpc>
                <a:spcPts val="1800"/>
              </a:lnSpc>
              <a:buNone/>
            </a:pPr>
            <a:r>
              <a:rPr lang="en-US" sz="1100" i="1" dirty="0">
                <a:solidFill>
                  <a:srgbClr val="CFD0D8"/>
                </a:solidFill>
                <a:latin typeface="Times New Roman" panose="02020603050405020304" pitchFamily="18" charset="0"/>
                <a:ea typeface="Instrument Sans Medium" pitchFamily="34" charset="-122"/>
                <a:cs typeface="Times New Roman" panose="02020603050405020304" pitchFamily="18" charset="0"/>
              </a:rPr>
              <a:t>q + s</a:t>
            </a:r>
            <a:endParaRPr lang="en-US" sz="1100" dirty="0">
              <a:latin typeface="Times New Roman" panose="02020603050405020304" pitchFamily="18" charset="0"/>
              <a:cs typeface="Times New Roman" panose="02020603050405020304" pitchFamily="18" charset="0"/>
            </a:endParaRPr>
          </a:p>
        </p:txBody>
      </p:sp>
      <p:sp>
        <p:nvSpPr>
          <p:cNvPr id="24" name="Text 22"/>
          <p:cNvSpPr/>
          <p:nvPr/>
        </p:nvSpPr>
        <p:spPr>
          <a:xfrm>
            <a:off x="7464028" y="3422809"/>
            <a:ext cx="2984421" cy="235387"/>
          </a:xfrm>
          <a:prstGeom prst="rect">
            <a:avLst/>
          </a:prstGeom>
          <a:noFill/>
          <a:ln/>
        </p:spPr>
        <p:txBody>
          <a:bodyPr wrap="none" lIns="0" tIns="0" rIns="0" bIns="0" rtlCol="0" anchor="t"/>
          <a:lstStyle/>
          <a:p>
            <a:pPr marL="0" indent="0" algn="l">
              <a:lnSpc>
                <a:spcPts val="1800"/>
              </a:lnSpc>
              <a:buNone/>
            </a:pPr>
            <a:r>
              <a:rPr lang="en-US" sz="1100" i="1" dirty="0">
                <a:solidFill>
                  <a:srgbClr val="CFD0D8"/>
                </a:solidFill>
                <a:latin typeface="Times New Roman" panose="02020603050405020304" pitchFamily="18" charset="0"/>
                <a:ea typeface="Instrument Sans Medium" pitchFamily="34" charset="-122"/>
                <a:cs typeface="Times New Roman" panose="02020603050405020304" pitchFamily="18" charset="0"/>
              </a:rPr>
              <a:t>r + t</a:t>
            </a:r>
            <a:endParaRPr lang="en-US" sz="1100" dirty="0">
              <a:latin typeface="Times New Roman" panose="02020603050405020304" pitchFamily="18" charset="0"/>
              <a:cs typeface="Times New Roman" panose="02020603050405020304" pitchFamily="18" charset="0"/>
            </a:endParaRPr>
          </a:p>
        </p:txBody>
      </p:sp>
      <p:sp>
        <p:nvSpPr>
          <p:cNvPr id="25" name="Text 23"/>
          <p:cNvSpPr/>
          <p:nvPr/>
        </p:nvSpPr>
        <p:spPr>
          <a:xfrm>
            <a:off x="10745867" y="3422809"/>
            <a:ext cx="3224808" cy="235387"/>
          </a:xfrm>
          <a:prstGeom prst="rect">
            <a:avLst/>
          </a:prstGeom>
          <a:noFill/>
          <a:ln/>
        </p:spPr>
        <p:txBody>
          <a:bodyPr wrap="none" lIns="0" tIns="0" rIns="0" bIns="0" rtlCol="0" anchor="t"/>
          <a:lstStyle/>
          <a:p>
            <a:pPr marL="0" indent="0" algn="l">
              <a:lnSpc>
                <a:spcPts val="1800"/>
              </a:lnSpc>
              <a:buNone/>
            </a:pPr>
            <a:r>
              <a:rPr lang="en-US" sz="1100" i="1" dirty="0">
                <a:solidFill>
                  <a:srgbClr val="CFD0D8"/>
                </a:solidFill>
                <a:latin typeface="Times New Roman" panose="02020603050405020304" pitchFamily="18" charset="0"/>
                <a:ea typeface="Instrument Sans Medium" pitchFamily="34" charset="-122"/>
                <a:cs typeface="Times New Roman" panose="02020603050405020304" pitchFamily="18" charset="0"/>
              </a:rPr>
              <a:t>p</a:t>
            </a:r>
            <a:endParaRPr lang="en-US" sz="1100" dirty="0">
              <a:latin typeface="Times New Roman" panose="02020603050405020304" pitchFamily="18" charset="0"/>
              <a:cs typeface="Times New Roman" panose="02020603050405020304" pitchFamily="18" charset="0"/>
            </a:endParaRPr>
          </a:p>
        </p:txBody>
      </p:sp>
      <p:sp>
        <p:nvSpPr>
          <p:cNvPr id="26" name="Text 24"/>
          <p:cNvSpPr/>
          <p:nvPr/>
        </p:nvSpPr>
        <p:spPr>
          <a:xfrm>
            <a:off x="507206" y="3977640"/>
            <a:ext cx="5266492" cy="226457"/>
          </a:xfrm>
          <a:prstGeom prst="rect">
            <a:avLst/>
          </a:prstGeom>
          <a:noFill/>
          <a:ln/>
        </p:spPr>
        <p:txBody>
          <a:bodyPr wrap="none" lIns="0" tIns="0" rIns="0" bIns="0" rtlCol="0" anchor="t"/>
          <a:lstStyle/>
          <a:p>
            <a:pPr marL="0" indent="0" algn="l">
              <a:lnSpc>
                <a:spcPts val="1750"/>
              </a:lnSpc>
              <a:buNone/>
            </a:pPr>
            <a:r>
              <a:rPr lang="en-US" sz="14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1. Thuộc tính nhị phân đối xứng (Symmetric Binary Attributes):</a:t>
            </a:r>
            <a:endParaRPr lang="en-US" sz="1400" dirty="0">
              <a:latin typeface="Times New Roman" panose="02020603050405020304" pitchFamily="18" charset="0"/>
              <a:cs typeface="Times New Roman" panose="02020603050405020304" pitchFamily="18" charset="0"/>
            </a:endParaRPr>
          </a:p>
        </p:txBody>
      </p:sp>
      <p:sp>
        <p:nvSpPr>
          <p:cNvPr id="27" name="Text 25"/>
          <p:cNvSpPr/>
          <p:nvPr/>
        </p:nvSpPr>
        <p:spPr>
          <a:xfrm>
            <a:off x="507206" y="4421386"/>
            <a:ext cx="13615988" cy="422315"/>
          </a:xfrm>
          <a:prstGeom prst="rect">
            <a:avLst/>
          </a:prstGeom>
          <a:noFill/>
          <a:ln/>
        </p:spPr>
        <p:txBody>
          <a:bodyPr wrap="square" lIns="0" tIns="0" rIns="0" bIns="0" rtlCol="0" anchor="t"/>
          <a:lstStyle/>
          <a:p>
            <a:pPr marL="0" indent="0" algn="l">
              <a:lnSpc>
                <a:spcPts val="2050"/>
              </a:lnSpc>
              <a:buNone/>
            </a:pPr>
            <a:endParaRPr lang="en-US" sz="1250" dirty="0">
              <a:latin typeface="Times New Roman" panose="02020603050405020304" pitchFamily="18" charset="0"/>
              <a:cs typeface="Times New Roman" panose="02020603050405020304" pitchFamily="18" charset="0"/>
            </a:endParaRPr>
          </a:p>
        </p:txBody>
      </p:sp>
      <p:pic>
        <p:nvPicPr>
          <p:cNvPr id="28" name="Image 0" descr="preencoded.png"/>
          <p:cNvPicPr>
            <a:picLocks noChangeAspect="1"/>
          </p:cNvPicPr>
          <p:nvPr/>
        </p:nvPicPr>
        <p:blipFill>
          <a:blip r:embed="rId3"/>
          <a:stretch>
            <a:fillRect/>
          </a:stretch>
        </p:blipFill>
        <p:spPr>
          <a:xfrm>
            <a:off x="507206" y="4421386"/>
            <a:ext cx="13615988" cy="422315"/>
          </a:xfrm>
          <a:prstGeom prst="rect">
            <a:avLst/>
          </a:prstGeom>
        </p:spPr>
      </p:pic>
      <p:sp>
        <p:nvSpPr>
          <p:cNvPr id="29" name="Text 26"/>
          <p:cNvSpPr/>
          <p:nvPr/>
        </p:nvSpPr>
        <p:spPr>
          <a:xfrm>
            <a:off x="507206" y="5027057"/>
            <a:ext cx="13615988" cy="231815"/>
          </a:xfrm>
          <a:prstGeom prst="rect">
            <a:avLst/>
          </a:prstGeom>
          <a:noFill/>
          <a:ln/>
        </p:spPr>
        <p:txBody>
          <a:bodyPr wrap="none" lIns="0" tIns="0" rIns="0" bIns="0" rtlCol="0" anchor="t"/>
          <a:lstStyle/>
          <a:p>
            <a:pPr marL="0" indent="0" algn="l">
              <a:lnSpc>
                <a:spcPts val="1800"/>
              </a:lnSpc>
              <a:buNone/>
            </a:pPr>
            <a:r>
              <a:rPr lang="en-US" sz="1100" dirty="0">
                <a:solidFill>
                  <a:srgbClr val="CFD0D8"/>
                </a:solidFill>
                <a:latin typeface="Times New Roman" panose="02020603050405020304" pitchFamily="18" charset="0"/>
                <a:ea typeface="Instrument Sans Medium" pitchFamily="34" charset="-122"/>
                <a:cs typeface="Times New Roman" panose="02020603050405020304" pitchFamily="18" charset="0"/>
              </a:rPr>
              <a:t>Mỗi trạng thái đều </a:t>
            </a:r>
            <a:r>
              <a:rPr lang="en-US" sz="1200" dirty="0">
                <a:solidFill>
                  <a:srgbClr val="CFD0D8"/>
                </a:solidFill>
                <a:latin typeface="Times New Roman" panose="02020603050405020304" pitchFamily="18" charset="0"/>
                <a:ea typeface="Instrument Sans Medium" pitchFamily="34" charset="-122"/>
                <a:cs typeface="Times New Roman" panose="02020603050405020304" pitchFamily="18" charset="0"/>
              </a:rPr>
              <a:t>quan</a:t>
            </a:r>
            <a:r>
              <a:rPr lang="en-US" sz="1100" dirty="0">
                <a:solidFill>
                  <a:srgbClr val="CFD0D8"/>
                </a:solidFill>
                <a:latin typeface="Times New Roman" panose="02020603050405020304" pitchFamily="18" charset="0"/>
                <a:ea typeface="Instrument Sans Medium" pitchFamily="34" charset="-122"/>
                <a:cs typeface="Times New Roman" panose="02020603050405020304" pitchFamily="18" charset="0"/>
              </a:rPr>
              <a:t> trọng như nhau.</a:t>
            </a:r>
            <a:endParaRPr lang="en-US" sz="1100" dirty="0">
              <a:latin typeface="Times New Roman" panose="02020603050405020304" pitchFamily="18" charset="0"/>
              <a:cs typeface="Times New Roman" panose="02020603050405020304" pitchFamily="18" charset="0"/>
            </a:endParaRPr>
          </a:p>
        </p:txBody>
      </p:sp>
      <p:sp>
        <p:nvSpPr>
          <p:cNvPr id="30" name="Text 27"/>
          <p:cNvSpPr/>
          <p:nvPr/>
        </p:nvSpPr>
        <p:spPr>
          <a:xfrm>
            <a:off x="507206" y="5476161"/>
            <a:ext cx="5723453" cy="226457"/>
          </a:xfrm>
          <a:prstGeom prst="rect">
            <a:avLst/>
          </a:prstGeom>
          <a:noFill/>
          <a:ln/>
        </p:spPr>
        <p:txBody>
          <a:bodyPr wrap="none" lIns="0" tIns="0" rIns="0" bIns="0" rtlCol="0" anchor="t"/>
          <a:lstStyle/>
          <a:p>
            <a:pPr marL="0" indent="0" algn="l">
              <a:lnSpc>
                <a:spcPts val="1750"/>
              </a:lnSpc>
              <a:buNone/>
            </a:pPr>
            <a:r>
              <a:rPr lang="en-US" sz="14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2. Thuộc tính nhị phân bất đối xứng (Asymmetric Binary Attributes):</a:t>
            </a:r>
            <a:endParaRPr lang="en-US" sz="1400" dirty="0">
              <a:latin typeface="Times New Roman" panose="02020603050405020304" pitchFamily="18" charset="0"/>
              <a:cs typeface="Times New Roman" panose="02020603050405020304" pitchFamily="18" charset="0"/>
            </a:endParaRPr>
          </a:p>
        </p:txBody>
      </p:sp>
      <p:sp>
        <p:nvSpPr>
          <p:cNvPr id="31" name="Text 28"/>
          <p:cNvSpPr/>
          <p:nvPr/>
        </p:nvSpPr>
        <p:spPr>
          <a:xfrm>
            <a:off x="507206" y="5919907"/>
            <a:ext cx="13615988" cy="422315"/>
          </a:xfrm>
          <a:prstGeom prst="rect">
            <a:avLst/>
          </a:prstGeom>
          <a:noFill/>
          <a:ln/>
        </p:spPr>
        <p:txBody>
          <a:bodyPr wrap="square" lIns="0" tIns="0" rIns="0" bIns="0" rtlCol="0" anchor="t"/>
          <a:lstStyle/>
          <a:p>
            <a:pPr marL="0" indent="0" algn="l">
              <a:lnSpc>
                <a:spcPts val="2050"/>
              </a:lnSpc>
              <a:buNone/>
            </a:pPr>
            <a:endParaRPr lang="en-US" sz="1250" dirty="0">
              <a:latin typeface="Times New Roman" panose="02020603050405020304" pitchFamily="18" charset="0"/>
              <a:cs typeface="Times New Roman" panose="02020603050405020304" pitchFamily="18" charset="0"/>
            </a:endParaRPr>
          </a:p>
        </p:txBody>
      </p:sp>
      <p:pic>
        <p:nvPicPr>
          <p:cNvPr id="32" name="Image 1" descr="preencoded.png"/>
          <p:cNvPicPr>
            <a:picLocks noChangeAspect="1"/>
          </p:cNvPicPr>
          <p:nvPr/>
        </p:nvPicPr>
        <p:blipFill>
          <a:blip r:embed="rId4"/>
          <a:stretch>
            <a:fillRect/>
          </a:stretch>
        </p:blipFill>
        <p:spPr>
          <a:xfrm>
            <a:off x="507206" y="5919907"/>
            <a:ext cx="13615988" cy="422315"/>
          </a:xfrm>
          <a:prstGeom prst="rect">
            <a:avLst/>
          </a:prstGeom>
        </p:spPr>
      </p:pic>
      <p:sp>
        <p:nvSpPr>
          <p:cNvPr id="33" name="Text 29"/>
          <p:cNvSpPr/>
          <p:nvPr/>
        </p:nvSpPr>
        <p:spPr>
          <a:xfrm>
            <a:off x="507206" y="6525578"/>
            <a:ext cx="13615988" cy="235387"/>
          </a:xfrm>
          <a:prstGeom prst="rect">
            <a:avLst/>
          </a:prstGeom>
          <a:noFill/>
          <a:ln/>
        </p:spPr>
        <p:txBody>
          <a:bodyPr wrap="none" lIns="0" tIns="0" rIns="0" bIns="0" rtlCol="0" anchor="t"/>
          <a:lstStyle/>
          <a:p>
            <a:pPr marL="0" indent="0" algn="l">
              <a:lnSpc>
                <a:spcPts val="1800"/>
              </a:lnSpc>
              <a:buNone/>
            </a:pPr>
            <a:r>
              <a:rPr lang="en-US" sz="1200" dirty="0">
                <a:solidFill>
                  <a:srgbClr val="CFD0D8"/>
                </a:solidFill>
                <a:latin typeface="Times New Roman" panose="02020603050405020304" pitchFamily="18" charset="0"/>
                <a:ea typeface="Instrument Sans Medium" pitchFamily="34" charset="-122"/>
                <a:cs typeface="Times New Roman" panose="02020603050405020304" pitchFamily="18" charset="0"/>
              </a:rPr>
              <a:t>Các khớp âm (</a:t>
            </a:r>
            <a:r>
              <a:rPr lang="en-US" sz="1200" i="1" dirty="0">
                <a:solidFill>
                  <a:srgbClr val="CFD0D8"/>
                </a:solidFill>
                <a:latin typeface="Times New Roman" panose="02020603050405020304" pitchFamily="18" charset="0"/>
                <a:ea typeface="Instrument Sans Medium" pitchFamily="34" charset="-122"/>
                <a:cs typeface="Times New Roman" panose="02020603050405020304" pitchFamily="18" charset="0"/>
              </a:rPr>
              <a:t>t</a:t>
            </a:r>
            <a:r>
              <a:rPr lang="en-US" sz="1200" dirty="0">
                <a:solidFill>
                  <a:srgbClr val="CFD0D8"/>
                </a:solidFill>
                <a:latin typeface="Times New Roman" panose="02020603050405020304" pitchFamily="18" charset="0"/>
                <a:ea typeface="Instrument Sans Medium" pitchFamily="34" charset="-122"/>
                <a:cs typeface="Times New Roman" panose="02020603050405020304" pitchFamily="18" charset="0"/>
              </a:rPr>
              <a:t>) được bỏ qua vì ít quan trọng hơn.</a:t>
            </a:r>
            <a:endParaRPr lang="en-US" sz="1200" dirty="0">
              <a:latin typeface="Times New Roman" panose="02020603050405020304" pitchFamily="18" charset="0"/>
              <a:cs typeface="Times New Roman" panose="02020603050405020304" pitchFamily="18" charset="0"/>
            </a:endParaRPr>
          </a:p>
        </p:txBody>
      </p:sp>
      <p:sp>
        <p:nvSpPr>
          <p:cNvPr id="34" name="Text 30"/>
          <p:cNvSpPr/>
          <p:nvPr/>
        </p:nvSpPr>
        <p:spPr>
          <a:xfrm>
            <a:off x="507206" y="6978253"/>
            <a:ext cx="5576649" cy="226457"/>
          </a:xfrm>
          <a:prstGeom prst="rect">
            <a:avLst/>
          </a:prstGeom>
          <a:noFill/>
          <a:ln/>
        </p:spPr>
        <p:txBody>
          <a:bodyPr wrap="none" lIns="0" tIns="0" rIns="0" bIns="0" rtlCol="0" anchor="t"/>
          <a:lstStyle/>
          <a:p>
            <a:pPr marL="0" indent="0" algn="l">
              <a:lnSpc>
                <a:spcPts val="1750"/>
              </a:lnSpc>
              <a:buNone/>
            </a:pPr>
            <a:r>
              <a:rPr lang="en-US" sz="14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Hệ số Jaccard (Jaccard Coefficient) - Độ tương đồng bất đối xứng:</a:t>
            </a:r>
            <a:endParaRPr lang="en-US" sz="1400" dirty="0">
              <a:latin typeface="Times New Roman" panose="02020603050405020304" pitchFamily="18" charset="0"/>
              <a:cs typeface="Times New Roman" panose="02020603050405020304" pitchFamily="18" charset="0"/>
            </a:endParaRPr>
          </a:p>
        </p:txBody>
      </p:sp>
      <p:sp>
        <p:nvSpPr>
          <p:cNvPr id="35" name="Text 31"/>
          <p:cNvSpPr/>
          <p:nvPr/>
        </p:nvSpPr>
        <p:spPr>
          <a:xfrm>
            <a:off x="507206" y="7421999"/>
            <a:ext cx="13615988" cy="392192"/>
          </a:xfrm>
          <a:prstGeom prst="rect">
            <a:avLst/>
          </a:prstGeom>
          <a:noFill/>
          <a:ln/>
        </p:spPr>
        <p:txBody>
          <a:bodyPr wrap="none" lIns="0" tIns="0" rIns="0" bIns="0" rtlCol="0" anchor="t"/>
          <a:lstStyle/>
          <a:p>
            <a:pPr marL="0" indent="0" algn="l">
              <a:lnSpc>
                <a:spcPts val="2050"/>
              </a:lnSpc>
              <a:buNone/>
            </a:pPr>
            <a:endParaRPr lang="en-US" sz="1250" dirty="0">
              <a:latin typeface="Times New Roman" panose="02020603050405020304" pitchFamily="18" charset="0"/>
              <a:cs typeface="Times New Roman" panose="02020603050405020304" pitchFamily="18" charset="0"/>
            </a:endParaRPr>
          </a:p>
        </p:txBody>
      </p:sp>
      <p:pic>
        <p:nvPicPr>
          <p:cNvPr id="36" name="Image 2" descr="preencoded.png"/>
          <p:cNvPicPr>
            <a:picLocks noChangeAspect="1"/>
          </p:cNvPicPr>
          <p:nvPr/>
        </p:nvPicPr>
        <p:blipFill>
          <a:blip r:embed="rId5"/>
          <a:stretch>
            <a:fillRect/>
          </a:stretch>
        </p:blipFill>
        <p:spPr>
          <a:xfrm>
            <a:off x="507206" y="7421999"/>
            <a:ext cx="13615988" cy="392192"/>
          </a:xfrm>
          <a:prstGeom prst="rect">
            <a:avLst/>
          </a:prstGeom>
        </p:spPr>
      </p:pic>
      <p:pic>
        <p:nvPicPr>
          <p:cNvPr id="37" name="Hình ảnh 36">
            <a:extLst>
              <a:ext uri="{FF2B5EF4-FFF2-40B4-BE49-F238E27FC236}">
                <a16:creationId xmlns:a16="http://schemas.microsoft.com/office/drawing/2014/main" id="{BCE37F51-6E1E-7566-99BD-5572F483EBC3}"/>
              </a:ext>
            </a:extLst>
          </p:cNvPr>
          <p:cNvPicPr>
            <a:picLocks noChangeAspect="1"/>
          </p:cNvPicPr>
          <p:nvPr/>
        </p:nvPicPr>
        <p:blipFill>
          <a:blip r:embed="rId6"/>
          <a:stretch>
            <a:fillRect/>
          </a:stretch>
        </p:blipFill>
        <p:spPr>
          <a:xfrm>
            <a:off x="10943711" y="7357766"/>
            <a:ext cx="3686689" cy="82879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3D319-0E1E-153E-E2E3-F3820A29840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9CB0393-2EC6-AD85-C9AE-4DB7EA2207CA}"/>
              </a:ext>
            </a:extLst>
          </p:cNvPr>
          <p:cNvSpPr/>
          <p:nvPr/>
        </p:nvSpPr>
        <p:spPr>
          <a:xfrm>
            <a:off x="507206" y="415409"/>
            <a:ext cx="11563826" cy="452795"/>
          </a:xfrm>
          <a:prstGeom prst="rect">
            <a:avLst/>
          </a:prstGeom>
          <a:noFill/>
          <a:ln/>
        </p:spPr>
        <p:txBody>
          <a:bodyPr wrap="none" lIns="0" tIns="0" rIns="0" bIns="0" rtlCol="0" anchor="t"/>
          <a:lstStyle/>
          <a:p>
            <a:pPr marL="0" indent="0" algn="l">
              <a:lnSpc>
                <a:spcPts val="3550"/>
              </a:lnSpc>
              <a:buNone/>
            </a:pPr>
            <a:r>
              <a:rPr lang="en-US" sz="33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3. </a:t>
            </a:r>
            <a:r>
              <a:rPr lang="en-US" sz="335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Độ</a:t>
            </a:r>
            <a:r>
              <a:rPr lang="en-US" sz="33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đo không tương đồng cho thuộc tính nhị phân (Binary Attributes)</a:t>
            </a:r>
            <a:endParaRPr lang="en-US" sz="3350" dirty="0">
              <a:latin typeface="Times New Roman" panose="02020603050405020304" pitchFamily="18" charset="0"/>
              <a:cs typeface="Times New Roman" panose="02020603050405020304" pitchFamily="18" charset="0"/>
            </a:endParaRPr>
          </a:p>
        </p:txBody>
      </p:sp>
      <p:sp>
        <p:nvSpPr>
          <p:cNvPr id="27" name="Text 25">
            <a:extLst>
              <a:ext uri="{FF2B5EF4-FFF2-40B4-BE49-F238E27FC236}">
                <a16:creationId xmlns:a16="http://schemas.microsoft.com/office/drawing/2014/main" id="{3A2085E5-1791-C3EB-78D2-7E1E0E30FA6D}"/>
              </a:ext>
            </a:extLst>
          </p:cNvPr>
          <p:cNvSpPr/>
          <p:nvPr/>
        </p:nvSpPr>
        <p:spPr>
          <a:xfrm>
            <a:off x="507206" y="4421386"/>
            <a:ext cx="13615988" cy="422315"/>
          </a:xfrm>
          <a:prstGeom prst="rect">
            <a:avLst/>
          </a:prstGeom>
          <a:noFill/>
          <a:ln/>
        </p:spPr>
        <p:txBody>
          <a:bodyPr wrap="square" lIns="0" tIns="0" rIns="0" bIns="0" rtlCol="0" anchor="t"/>
          <a:lstStyle/>
          <a:p>
            <a:pPr marL="0" indent="0" algn="l">
              <a:lnSpc>
                <a:spcPts val="2050"/>
              </a:lnSpc>
              <a:buNone/>
            </a:pPr>
            <a:endParaRPr lang="en-US" sz="1250" dirty="0">
              <a:latin typeface="Times New Roman" panose="02020603050405020304" pitchFamily="18" charset="0"/>
              <a:cs typeface="Times New Roman" panose="02020603050405020304" pitchFamily="18" charset="0"/>
            </a:endParaRPr>
          </a:p>
        </p:txBody>
      </p:sp>
      <p:sp>
        <p:nvSpPr>
          <p:cNvPr id="31" name="Text 28">
            <a:extLst>
              <a:ext uri="{FF2B5EF4-FFF2-40B4-BE49-F238E27FC236}">
                <a16:creationId xmlns:a16="http://schemas.microsoft.com/office/drawing/2014/main" id="{C42A7F91-BFD0-8475-3299-85B18D9CDAE9}"/>
              </a:ext>
            </a:extLst>
          </p:cNvPr>
          <p:cNvSpPr/>
          <p:nvPr/>
        </p:nvSpPr>
        <p:spPr>
          <a:xfrm>
            <a:off x="507206" y="5919907"/>
            <a:ext cx="13615988" cy="422315"/>
          </a:xfrm>
          <a:prstGeom prst="rect">
            <a:avLst/>
          </a:prstGeom>
          <a:noFill/>
          <a:ln/>
        </p:spPr>
        <p:txBody>
          <a:bodyPr wrap="square" lIns="0" tIns="0" rIns="0" bIns="0" rtlCol="0" anchor="t"/>
          <a:lstStyle/>
          <a:p>
            <a:pPr marL="0" indent="0" algn="l">
              <a:lnSpc>
                <a:spcPts val="2050"/>
              </a:lnSpc>
              <a:buNone/>
            </a:pPr>
            <a:endParaRPr lang="en-US" sz="1250" dirty="0">
              <a:latin typeface="Times New Roman" panose="02020603050405020304" pitchFamily="18" charset="0"/>
              <a:cs typeface="Times New Roman" panose="02020603050405020304" pitchFamily="18" charset="0"/>
            </a:endParaRPr>
          </a:p>
        </p:txBody>
      </p:sp>
      <p:sp>
        <p:nvSpPr>
          <p:cNvPr id="35" name="Text 31">
            <a:extLst>
              <a:ext uri="{FF2B5EF4-FFF2-40B4-BE49-F238E27FC236}">
                <a16:creationId xmlns:a16="http://schemas.microsoft.com/office/drawing/2014/main" id="{AAF36742-5265-42E5-5C78-8B3B81700748}"/>
              </a:ext>
            </a:extLst>
          </p:cNvPr>
          <p:cNvSpPr/>
          <p:nvPr/>
        </p:nvSpPr>
        <p:spPr>
          <a:xfrm>
            <a:off x="507206" y="7421999"/>
            <a:ext cx="13615988" cy="392192"/>
          </a:xfrm>
          <a:prstGeom prst="rect">
            <a:avLst/>
          </a:prstGeom>
          <a:noFill/>
          <a:ln/>
        </p:spPr>
        <p:txBody>
          <a:bodyPr wrap="none" lIns="0" tIns="0" rIns="0" bIns="0" rtlCol="0" anchor="t"/>
          <a:lstStyle/>
          <a:p>
            <a:pPr marL="0" indent="0" algn="l">
              <a:lnSpc>
                <a:spcPts val="2050"/>
              </a:lnSpc>
              <a:buNone/>
            </a:pPr>
            <a:endParaRPr lang="en-US" sz="1250" dirty="0">
              <a:latin typeface="Times New Roman" panose="02020603050405020304" pitchFamily="18" charset="0"/>
              <a:cs typeface="Times New Roman" panose="02020603050405020304" pitchFamily="18" charset="0"/>
            </a:endParaRPr>
          </a:p>
        </p:txBody>
      </p:sp>
      <p:pic>
        <p:nvPicPr>
          <p:cNvPr id="38" name="Hình ảnh 37">
            <a:extLst>
              <a:ext uri="{FF2B5EF4-FFF2-40B4-BE49-F238E27FC236}">
                <a16:creationId xmlns:a16="http://schemas.microsoft.com/office/drawing/2014/main" id="{034FCF41-7A31-6C19-1193-EDE53B6FB853}"/>
              </a:ext>
            </a:extLst>
          </p:cNvPr>
          <p:cNvPicPr>
            <a:picLocks noChangeAspect="1"/>
          </p:cNvPicPr>
          <p:nvPr/>
        </p:nvPicPr>
        <p:blipFill>
          <a:blip r:embed="rId4"/>
          <a:stretch>
            <a:fillRect/>
          </a:stretch>
        </p:blipFill>
        <p:spPr>
          <a:xfrm>
            <a:off x="0" y="918071"/>
            <a:ext cx="14630400" cy="7205511"/>
          </a:xfrm>
          <a:prstGeom prst="rect">
            <a:avLst/>
          </a:prstGeom>
        </p:spPr>
      </p:pic>
    </p:spTree>
    <p:extLst>
      <p:ext uri="{BB962C8B-B14F-4D97-AF65-F5344CB8AC3E}">
        <p14:creationId xmlns:p14="http://schemas.microsoft.com/office/powerpoint/2010/main" val="3940481093"/>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89002" y="467201"/>
            <a:ext cx="13452396" cy="1051798"/>
          </a:xfrm>
          <a:prstGeom prst="rect">
            <a:avLst/>
          </a:prstGeom>
          <a:noFill/>
          <a:ln/>
        </p:spPr>
        <p:txBody>
          <a:bodyPr wrap="square" lIns="0" tIns="0" rIns="0" bIns="0" rtlCol="0" anchor="t"/>
          <a:lstStyle/>
          <a:p>
            <a:pPr marL="0" indent="0" algn="l">
              <a:lnSpc>
                <a:spcPts val="4100"/>
              </a:lnSpc>
              <a:buNone/>
            </a:pPr>
            <a:r>
              <a:rPr lang="en-US"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4. </a:t>
            </a:r>
            <a:r>
              <a:rPr lang="en-US" sz="33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Độ</a:t>
            </a:r>
            <a:r>
              <a:rPr lang="en-US"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đo không tương đồng cho dữ liệu số (Numeric Data): Khoảng cách Minkowski</a:t>
            </a:r>
            <a:endParaRPr lang="en-US" sz="3300" dirty="0">
              <a:latin typeface="Times New Roman" panose="02020603050405020304" pitchFamily="18" charset="0"/>
              <a:cs typeface="Times New Roman" panose="02020603050405020304" pitchFamily="18" charset="0"/>
            </a:endParaRPr>
          </a:p>
        </p:txBody>
      </p:sp>
      <p:sp>
        <p:nvSpPr>
          <p:cNvPr id="4" name="Text 2"/>
          <p:cNvSpPr/>
          <p:nvPr/>
        </p:nvSpPr>
        <p:spPr>
          <a:xfrm>
            <a:off x="589002" y="2333030"/>
            <a:ext cx="2533055" cy="262890"/>
          </a:xfrm>
          <a:prstGeom prst="rect">
            <a:avLst/>
          </a:prstGeom>
          <a:noFill/>
          <a:ln/>
        </p:spPr>
        <p:txBody>
          <a:bodyPr wrap="none" lIns="0" tIns="0" rIns="0" bIns="0" rtlCol="0" anchor="t"/>
          <a:lstStyle/>
          <a:p>
            <a:pPr marL="0" indent="0" algn="l">
              <a:lnSpc>
                <a:spcPts val="2050"/>
              </a:lnSpc>
              <a:buNone/>
            </a:pPr>
            <a:r>
              <a:rPr lang="en-US" sz="16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1. Khoảng cách Euclidean:</a:t>
            </a:r>
            <a:endParaRPr lang="en-US" sz="165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846177" y="2717482"/>
            <a:ext cx="13452396" cy="421481"/>
          </a:xfrm>
          <a:prstGeom prst="rect">
            <a:avLst/>
          </a:prstGeom>
        </p:spPr>
      </p:pic>
      <p:sp>
        <p:nvSpPr>
          <p:cNvPr id="7" name="Text 4"/>
          <p:cNvSpPr/>
          <p:nvPr/>
        </p:nvSpPr>
        <p:spPr>
          <a:xfrm>
            <a:off x="589002" y="3526988"/>
            <a:ext cx="13452396" cy="269319"/>
          </a:xfrm>
          <a:prstGeom prst="rect">
            <a:avLst/>
          </a:prstGeom>
          <a:noFill/>
          <a:ln/>
        </p:spPr>
        <p:txBody>
          <a:bodyPr wrap="none" lIns="0" tIns="0" rIns="0" bIns="0" rtlCol="0" anchor="t"/>
          <a:lstStyle/>
          <a:p>
            <a:pPr marL="0" indent="0" algn="l">
              <a:lnSpc>
                <a:spcPts val="2100"/>
              </a:lnSpc>
              <a:buNone/>
            </a:pPr>
            <a:r>
              <a:rPr lang="en-US" sz="1300">
                <a:solidFill>
                  <a:srgbClr val="CFD0D8"/>
                </a:solidFill>
                <a:latin typeface="Times New Roman" panose="02020603050405020304" pitchFamily="18" charset="0"/>
                <a:ea typeface="Instrument Sans Medium" pitchFamily="34" charset="-122"/>
                <a:cs typeface="Times New Roman" panose="02020603050405020304" pitchFamily="18" charset="0"/>
              </a:rPr>
              <a:t>Đường thẳng ngắn nhất giữa 2 điểm</a:t>
            </a:r>
            <a:endParaRPr lang="en-US" sz="1300" dirty="0">
              <a:latin typeface="Times New Roman" panose="02020603050405020304" pitchFamily="18" charset="0"/>
              <a:cs typeface="Times New Roman" panose="02020603050405020304" pitchFamily="18" charset="0"/>
            </a:endParaRPr>
          </a:p>
        </p:txBody>
      </p:sp>
      <p:sp>
        <p:nvSpPr>
          <p:cNvPr id="8" name="Text 5"/>
          <p:cNvSpPr/>
          <p:nvPr/>
        </p:nvSpPr>
        <p:spPr>
          <a:xfrm>
            <a:off x="589002" y="4048720"/>
            <a:ext cx="2692479" cy="262890"/>
          </a:xfrm>
          <a:prstGeom prst="rect">
            <a:avLst/>
          </a:prstGeom>
          <a:noFill/>
          <a:ln/>
        </p:spPr>
        <p:txBody>
          <a:bodyPr wrap="none" lIns="0" tIns="0" rIns="0" bIns="0" rtlCol="0" anchor="t"/>
          <a:lstStyle/>
          <a:p>
            <a:pPr marL="0" indent="0" algn="l">
              <a:lnSpc>
                <a:spcPts val="2050"/>
              </a:lnSpc>
              <a:buNone/>
            </a:pPr>
            <a:r>
              <a:rPr lang="en-US" sz="16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2. Khoảng cách Manhattan:</a:t>
            </a:r>
            <a:endParaRPr lang="en-US" sz="1650" dirty="0">
              <a:latin typeface="Times New Roman" panose="02020603050405020304" pitchFamily="18" charset="0"/>
              <a:cs typeface="Times New Roman" panose="02020603050405020304" pitchFamily="18" charset="0"/>
            </a:endParaRPr>
          </a:p>
        </p:txBody>
      </p:sp>
      <p:sp>
        <p:nvSpPr>
          <p:cNvPr id="9" name="Text 6"/>
          <p:cNvSpPr/>
          <p:nvPr/>
        </p:nvSpPr>
        <p:spPr>
          <a:xfrm>
            <a:off x="589002" y="4564023"/>
            <a:ext cx="13452396" cy="290036"/>
          </a:xfrm>
          <a:prstGeom prst="rect">
            <a:avLst/>
          </a:prstGeom>
          <a:noFill/>
          <a:ln/>
        </p:spPr>
        <p:txBody>
          <a:bodyPr wrap="none" lIns="0" tIns="0" rIns="0" bIns="0" rtlCol="0" anchor="t"/>
          <a:lstStyle/>
          <a:p>
            <a:pPr marL="0" indent="0" algn="l">
              <a:lnSpc>
                <a:spcPts val="2350"/>
              </a:lnSpc>
              <a:buNone/>
            </a:pPr>
            <a:endParaRPr lang="en-US" sz="1450" dirty="0">
              <a:latin typeface="Times New Roman" panose="02020603050405020304" pitchFamily="18" charset="0"/>
              <a:cs typeface="Times New Roman" panose="02020603050405020304" pitchFamily="18" charset="0"/>
            </a:endParaRPr>
          </a:p>
        </p:txBody>
      </p:sp>
      <p:pic>
        <p:nvPicPr>
          <p:cNvPr id="10" name="Image 1" descr="preencoded.png"/>
          <p:cNvPicPr>
            <a:picLocks noChangeAspect="1"/>
          </p:cNvPicPr>
          <p:nvPr/>
        </p:nvPicPr>
        <p:blipFill>
          <a:blip r:embed="rId4"/>
          <a:stretch>
            <a:fillRect/>
          </a:stretch>
        </p:blipFill>
        <p:spPr>
          <a:xfrm>
            <a:off x="589002" y="4564023"/>
            <a:ext cx="13452396" cy="290036"/>
          </a:xfrm>
          <a:prstGeom prst="rect">
            <a:avLst/>
          </a:prstGeom>
        </p:spPr>
      </p:pic>
      <p:sp>
        <p:nvSpPr>
          <p:cNvPr id="11" name="Text 7"/>
          <p:cNvSpPr/>
          <p:nvPr/>
        </p:nvSpPr>
        <p:spPr>
          <a:xfrm>
            <a:off x="589002" y="5066943"/>
            <a:ext cx="13452396" cy="269319"/>
          </a:xfrm>
          <a:prstGeom prst="rect">
            <a:avLst/>
          </a:prstGeom>
          <a:noFill/>
          <a:ln/>
        </p:spPr>
        <p:txBody>
          <a:bodyPr wrap="none" lIns="0" tIns="0" rIns="0" bIns="0" rtlCol="0" anchor="t"/>
          <a:lstStyle/>
          <a:p>
            <a:pPr marL="0" indent="0" algn="l">
              <a:lnSpc>
                <a:spcPts val="2100"/>
              </a:lnSpc>
              <a:buNone/>
            </a:pPr>
            <a:r>
              <a:rPr lang="en-US" sz="1300">
                <a:solidFill>
                  <a:srgbClr val="CFD0D8"/>
                </a:solidFill>
                <a:latin typeface="Times New Roman" panose="02020603050405020304" pitchFamily="18" charset="0"/>
                <a:cs typeface="Times New Roman" panose="02020603050405020304" pitchFamily="18" charset="0"/>
              </a:rPr>
              <a:t>Đi theo đường ngang và dọc, không đi theo đường chéo</a:t>
            </a:r>
            <a:endParaRPr lang="en-US" sz="1300" dirty="0">
              <a:latin typeface="Times New Roman" panose="02020603050405020304" pitchFamily="18" charset="0"/>
              <a:cs typeface="Times New Roman" panose="02020603050405020304" pitchFamily="18" charset="0"/>
            </a:endParaRPr>
          </a:p>
        </p:txBody>
      </p:sp>
      <p:sp>
        <p:nvSpPr>
          <p:cNvPr id="12" name="Text 8"/>
          <p:cNvSpPr/>
          <p:nvPr/>
        </p:nvSpPr>
        <p:spPr>
          <a:xfrm>
            <a:off x="589002" y="5588675"/>
            <a:ext cx="4278154" cy="262890"/>
          </a:xfrm>
          <a:prstGeom prst="rect">
            <a:avLst/>
          </a:prstGeom>
          <a:noFill/>
          <a:ln/>
        </p:spPr>
        <p:txBody>
          <a:bodyPr wrap="none" lIns="0" tIns="0" rIns="0" bIns="0" rtlCol="0" anchor="t"/>
          <a:lstStyle/>
          <a:p>
            <a:pPr marL="0" indent="0" algn="l">
              <a:lnSpc>
                <a:spcPts val="2050"/>
              </a:lnSpc>
              <a:buNone/>
            </a:pPr>
            <a:r>
              <a:rPr lang="en-US" sz="1650" dirty="0">
                <a:solidFill>
                  <a:srgbClr val="CBCCCE"/>
                </a:solidFill>
                <a:latin typeface="Times New Roman" panose="02020603050405020304" pitchFamily="18" charset="0"/>
                <a:ea typeface="Instrument Sans Semi Bold" pitchFamily="34" charset="-122"/>
                <a:cs typeface="Times New Roman" panose="02020603050405020304" pitchFamily="18" charset="0"/>
              </a:rPr>
              <a:t>3. Khoảng cách Minkowski (Tổng quát hóa):</a:t>
            </a:r>
            <a:endParaRPr lang="en-US" sz="1650" dirty="0">
              <a:latin typeface="Times New Roman" panose="02020603050405020304" pitchFamily="18" charset="0"/>
              <a:cs typeface="Times New Roman" panose="02020603050405020304" pitchFamily="18" charset="0"/>
            </a:endParaRPr>
          </a:p>
        </p:txBody>
      </p:sp>
      <p:sp>
        <p:nvSpPr>
          <p:cNvPr id="13" name="Text 9"/>
          <p:cNvSpPr/>
          <p:nvPr/>
        </p:nvSpPr>
        <p:spPr>
          <a:xfrm>
            <a:off x="589002" y="6103977"/>
            <a:ext cx="13452396" cy="888325"/>
          </a:xfrm>
          <a:prstGeom prst="rect">
            <a:avLst/>
          </a:prstGeom>
          <a:noFill/>
          <a:ln/>
        </p:spPr>
        <p:txBody>
          <a:bodyPr wrap="square" lIns="0" tIns="0" rIns="0" bIns="0" rtlCol="0" anchor="t"/>
          <a:lstStyle/>
          <a:p>
            <a:pPr marL="0" indent="0" algn="l">
              <a:lnSpc>
                <a:spcPts val="2350"/>
              </a:lnSpc>
              <a:buNone/>
            </a:pPr>
            <a:endParaRPr lang="en-US" sz="1450" dirty="0">
              <a:latin typeface="Times New Roman" panose="02020603050405020304" pitchFamily="18" charset="0"/>
              <a:cs typeface="Times New Roman" panose="02020603050405020304" pitchFamily="18" charset="0"/>
            </a:endParaRPr>
          </a:p>
        </p:txBody>
      </p:sp>
      <p:pic>
        <p:nvPicPr>
          <p:cNvPr id="14" name="Image 2" descr="preencoded.png"/>
          <p:cNvPicPr>
            <a:picLocks noChangeAspect="1"/>
          </p:cNvPicPr>
          <p:nvPr/>
        </p:nvPicPr>
        <p:blipFill>
          <a:blip r:embed="rId5"/>
          <a:stretch>
            <a:fillRect/>
          </a:stretch>
        </p:blipFill>
        <p:spPr>
          <a:xfrm>
            <a:off x="589002" y="6103977"/>
            <a:ext cx="13452396" cy="888325"/>
          </a:xfrm>
          <a:prstGeom prst="rect">
            <a:avLst/>
          </a:prstGeom>
        </p:spPr>
      </p:pic>
      <p:sp>
        <p:nvSpPr>
          <p:cNvPr id="15" name="Text 10"/>
          <p:cNvSpPr/>
          <p:nvPr/>
        </p:nvSpPr>
        <p:spPr>
          <a:xfrm>
            <a:off x="589002" y="7205186"/>
            <a:ext cx="13452396" cy="557213"/>
          </a:xfrm>
          <a:prstGeom prst="rect">
            <a:avLst/>
          </a:prstGeom>
          <a:noFill/>
          <a:ln/>
        </p:spPr>
        <p:txBody>
          <a:bodyPr wrap="square" lIns="0" tIns="0" rIns="0" bIns="0" rtlCol="0" anchor="t"/>
          <a:lstStyle/>
          <a:p>
            <a:pPr marL="0" indent="0" algn="l">
              <a:lnSpc>
                <a:spcPts val="2100"/>
              </a:lnSpc>
              <a:buNone/>
            </a:pPr>
            <a:r>
              <a:rPr lang="en-US" sz="1300">
                <a:solidFill>
                  <a:srgbClr val="CFD0D8"/>
                </a:solidFill>
                <a:latin typeface="Times New Roman" panose="02020603050405020304" pitchFamily="18" charset="0"/>
                <a:ea typeface="Instrument Sans Medium" pitchFamily="34" charset="-122"/>
                <a:cs typeface="Times New Roman" panose="02020603050405020304" pitchFamily="18" charset="0"/>
              </a:rPr>
              <a:t>Với </a:t>
            </a:r>
            <a:r>
              <a:rPr lang="en-US" sz="1300" i="1">
                <a:solidFill>
                  <a:srgbClr val="CFD0D8"/>
                </a:solidFill>
                <a:latin typeface="Times New Roman" panose="02020603050405020304" pitchFamily="18" charset="0"/>
                <a:ea typeface="Instrument Sans Medium" pitchFamily="34" charset="-122"/>
                <a:cs typeface="Times New Roman" panose="02020603050405020304" pitchFamily="18" charset="0"/>
              </a:rPr>
              <a:t>h=1 </a:t>
            </a:r>
            <a:r>
              <a:rPr lang="en-US" sz="1300">
                <a:solidFill>
                  <a:srgbClr val="CFD0D8"/>
                </a:solidFill>
                <a:latin typeface="Times New Roman" panose="02020603050405020304" pitchFamily="18" charset="0"/>
                <a:ea typeface="Instrument Sans Medium" pitchFamily="34" charset="-122"/>
                <a:cs typeface="Times New Roman" panose="02020603050405020304" pitchFamily="18" charset="0"/>
              </a:rPr>
              <a:t> </a:t>
            </a:r>
            <a:r>
              <a:rPr lang="en-US" sz="1300" dirty="0">
                <a:solidFill>
                  <a:srgbClr val="CFD0D8"/>
                </a:solidFill>
                <a:latin typeface="Times New Roman" panose="02020603050405020304" pitchFamily="18" charset="0"/>
                <a:ea typeface="Instrument Sans Medium" pitchFamily="34" charset="-122"/>
                <a:cs typeface="Times New Roman" panose="02020603050405020304" pitchFamily="18" charset="0"/>
              </a:rPr>
              <a:t>là Manhattan, </a:t>
            </a:r>
            <a:r>
              <a:rPr lang="en-US" sz="1300" i="1" dirty="0">
                <a:solidFill>
                  <a:srgbClr val="CFD0D8"/>
                </a:solidFill>
                <a:latin typeface="Times New Roman" panose="02020603050405020304" pitchFamily="18" charset="0"/>
                <a:ea typeface="Instrument Sans Medium" pitchFamily="34" charset="-122"/>
                <a:cs typeface="Times New Roman" panose="02020603050405020304" pitchFamily="18" charset="0"/>
              </a:rPr>
              <a:t>h=</a:t>
            </a:r>
            <a:r>
              <a:rPr lang="en-US" sz="1300" i="1">
                <a:solidFill>
                  <a:srgbClr val="CFD0D8"/>
                </a:solidFill>
                <a:latin typeface="Times New Roman" panose="02020603050405020304" pitchFamily="18" charset="0"/>
                <a:ea typeface="Instrument Sans Medium" pitchFamily="34" charset="-122"/>
                <a:cs typeface="Times New Roman" panose="02020603050405020304" pitchFamily="18" charset="0"/>
              </a:rPr>
              <a:t>2</a:t>
            </a:r>
            <a:r>
              <a:rPr lang="en-US" sz="1300">
                <a:solidFill>
                  <a:srgbClr val="CFD0D8"/>
                </a:solidFill>
                <a:latin typeface="Times New Roman" panose="02020603050405020304" pitchFamily="18" charset="0"/>
                <a:ea typeface="Instrument Sans Medium" pitchFamily="34" charset="-122"/>
                <a:cs typeface="Times New Roman" panose="02020603050405020304" pitchFamily="18" charset="0"/>
              </a:rPr>
              <a:t>  là </a:t>
            </a:r>
            <a:r>
              <a:rPr lang="en-US" sz="1300" dirty="0">
                <a:solidFill>
                  <a:srgbClr val="CFD0D8"/>
                </a:solidFill>
                <a:latin typeface="Times New Roman" panose="02020603050405020304" pitchFamily="18" charset="0"/>
                <a:ea typeface="Instrument Sans Medium" pitchFamily="34" charset="-122"/>
                <a:cs typeface="Times New Roman" panose="02020603050405020304" pitchFamily="18" charset="0"/>
              </a:rPr>
              <a:t>Euclidean.</a:t>
            </a:r>
            <a:endParaRPr lang="en-US" sz="1300" dirty="0">
              <a:latin typeface="Times New Roman" panose="02020603050405020304" pitchFamily="18" charset="0"/>
              <a:cs typeface="Times New Roman" panose="02020603050405020304" pitchFamily="18" charset="0"/>
            </a:endParaRPr>
          </a:p>
        </p:txBody>
      </p:sp>
      <p:pic>
        <p:nvPicPr>
          <p:cNvPr id="16" name="Hình ảnh 15">
            <a:extLst>
              <a:ext uri="{FF2B5EF4-FFF2-40B4-BE49-F238E27FC236}">
                <a16:creationId xmlns:a16="http://schemas.microsoft.com/office/drawing/2014/main" id="{9EB4A8FF-3B9E-6311-647A-695424871EFB}"/>
              </a:ext>
            </a:extLst>
          </p:cNvPr>
          <p:cNvPicPr>
            <a:picLocks noChangeAspect="1"/>
          </p:cNvPicPr>
          <p:nvPr/>
        </p:nvPicPr>
        <p:blipFill>
          <a:blip r:embed="rId6"/>
          <a:stretch>
            <a:fillRect/>
          </a:stretch>
        </p:blipFill>
        <p:spPr>
          <a:xfrm>
            <a:off x="10943711" y="7357766"/>
            <a:ext cx="3686689" cy="828791"/>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9DA35AB-DC67-AD51-8D61-82791D803FA2}"/>
                  </a:ext>
                </a:extLst>
              </p:cNvPr>
              <p:cNvSpPr txBox="1"/>
              <p:nvPr/>
            </p:nvSpPr>
            <p:spPr>
              <a:xfrm>
                <a:off x="484227" y="1538286"/>
                <a:ext cx="8859797" cy="622222"/>
              </a:xfrm>
              <a:prstGeom prst="rect">
                <a:avLst/>
              </a:prstGeom>
              <a:noFill/>
            </p:spPr>
            <p:txBody>
              <a:bodyPr wrap="square" rtlCol="0">
                <a:spAutoFit/>
              </a:bodyPr>
              <a:lstStyle/>
              <a:p>
                <a:r>
                  <a:rPr lang="vi-VN" sz="1600" dirty="0">
                    <a:solidFill>
                      <a:schemeClr val="bg1"/>
                    </a:solidFill>
                    <a:latin typeface="Times New Roman" panose="02020603050405020304" pitchFamily="18" charset="0"/>
                    <a:cs typeface="Times New Roman" panose="02020603050405020304" pitchFamily="18" charset="0"/>
                  </a:rPr>
                  <a:t>Giả sử ta có 2 đối tượng:</a:t>
                </a:r>
                <a:r>
                  <a:rPr lang="en-US" sz="1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r>
                      <a:rPr lang="vi-VN" sz="1600" i="1" smtClean="0">
                        <a:solidFill>
                          <a:schemeClr val="bg1"/>
                        </a:solidFill>
                        <a:latin typeface="Cambria Math" panose="02040503050406030204" pitchFamily="18" charset="0"/>
                      </a:rPr>
                      <m:t>𝑖</m:t>
                    </m:r>
                    <m:r>
                      <a:rPr lang="vi-VN" sz="1600">
                        <a:solidFill>
                          <a:schemeClr val="bg1"/>
                        </a:solidFill>
                        <a:latin typeface="Cambria Math" panose="02040503050406030204" pitchFamily="18" charset="0"/>
                      </a:rPr>
                      <m:t>=</m:t>
                    </m:r>
                    <m:d>
                      <m:dPr>
                        <m:sepChr m:val=","/>
                        <m:ctrlPr>
                          <a:rPr lang="ar-AE" sz="1600" i="1">
                            <a:solidFill>
                              <a:schemeClr val="bg1"/>
                            </a:solidFill>
                            <a:latin typeface="Cambria Math" panose="02040503050406030204" pitchFamily="18" charset="0"/>
                          </a:rPr>
                        </m:ctrlPr>
                      </m:dPr>
                      <m:e>
                        <m:sSub>
                          <m:sSubPr>
                            <m:ctrlPr>
                              <a:rPr lang="ar-AE" sz="1600" i="1">
                                <a:solidFill>
                                  <a:schemeClr val="bg1"/>
                                </a:solidFill>
                                <a:latin typeface="Cambria Math" panose="02040503050406030204" pitchFamily="18" charset="0"/>
                              </a:rPr>
                            </m:ctrlPr>
                          </m:sSubPr>
                          <m:e>
                            <m:r>
                              <a:rPr lang="ar-AE" sz="1600" i="1">
                                <a:solidFill>
                                  <a:schemeClr val="bg1"/>
                                </a:solidFill>
                                <a:latin typeface="Cambria Math" panose="02040503050406030204" pitchFamily="18" charset="0"/>
                              </a:rPr>
                              <m:t>𝑥</m:t>
                            </m:r>
                          </m:e>
                          <m:sub>
                            <m:r>
                              <a:rPr lang="ar-AE" sz="1600" i="1">
                                <a:solidFill>
                                  <a:schemeClr val="bg1"/>
                                </a:solidFill>
                                <a:latin typeface="Cambria Math" panose="02040503050406030204" pitchFamily="18" charset="0"/>
                              </a:rPr>
                              <m:t>𝑖</m:t>
                            </m:r>
                            <m:r>
                              <a:rPr lang="ar-AE" sz="1600">
                                <a:solidFill>
                                  <a:schemeClr val="bg1"/>
                                </a:solidFill>
                                <a:latin typeface="Cambria Math" panose="02040503050406030204" pitchFamily="18" charset="0"/>
                              </a:rPr>
                              <m:t>1</m:t>
                            </m:r>
                          </m:sub>
                        </m:sSub>
                      </m:e>
                      <m:e>
                        <m:sSub>
                          <m:sSubPr>
                            <m:ctrlPr>
                              <a:rPr lang="ar-AE" sz="1600" i="1">
                                <a:solidFill>
                                  <a:schemeClr val="bg1"/>
                                </a:solidFill>
                                <a:latin typeface="Cambria Math" panose="02040503050406030204" pitchFamily="18" charset="0"/>
                              </a:rPr>
                            </m:ctrlPr>
                          </m:sSubPr>
                          <m:e>
                            <m:r>
                              <a:rPr lang="ar-AE" sz="1600" i="1">
                                <a:solidFill>
                                  <a:schemeClr val="bg1"/>
                                </a:solidFill>
                                <a:latin typeface="Cambria Math" panose="02040503050406030204" pitchFamily="18" charset="0"/>
                              </a:rPr>
                              <m:t>𝑥</m:t>
                            </m:r>
                          </m:e>
                          <m:sub>
                            <m:r>
                              <a:rPr lang="ar-AE" sz="1600" i="1">
                                <a:solidFill>
                                  <a:schemeClr val="bg1"/>
                                </a:solidFill>
                                <a:latin typeface="Cambria Math" panose="02040503050406030204" pitchFamily="18" charset="0"/>
                              </a:rPr>
                              <m:t>𝑖</m:t>
                            </m:r>
                            <m:r>
                              <a:rPr lang="ar-AE" sz="1600">
                                <a:solidFill>
                                  <a:schemeClr val="bg1"/>
                                </a:solidFill>
                                <a:latin typeface="Cambria Math" panose="02040503050406030204" pitchFamily="18" charset="0"/>
                              </a:rPr>
                              <m:t>2</m:t>
                            </m:r>
                          </m:sub>
                        </m:sSub>
                      </m:e>
                      <m:e>
                        <m:r>
                          <a:rPr lang="ar-AE" sz="1600">
                            <a:solidFill>
                              <a:schemeClr val="bg1"/>
                            </a:solidFill>
                            <a:latin typeface="Cambria Math" panose="02040503050406030204" pitchFamily="18" charset="0"/>
                          </a:rPr>
                          <m:t>.</m:t>
                        </m:r>
                      </m:e>
                      <m:e>
                        <m:r>
                          <a:rPr lang="ar-AE" sz="1600">
                            <a:solidFill>
                              <a:schemeClr val="bg1"/>
                            </a:solidFill>
                            <a:latin typeface="Cambria Math" panose="02040503050406030204" pitchFamily="18" charset="0"/>
                          </a:rPr>
                          <m:t>..</m:t>
                        </m:r>
                        <m:sSub>
                          <m:sSubPr>
                            <m:ctrlPr>
                              <a:rPr lang="ar-AE" sz="1600" i="1">
                                <a:solidFill>
                                  <a:schemeClr val="bg1"/>
                                </a:solidFill>
                                <a:latin typeface="Cambria Math" panose="02040503050406030204" pitchFamily="18" charset="0"/>
                              </a:rPr>
                            </m:ctrlPr>
                          </m:sSubPr>
                          <m:e>
                            <m:r>
                              <a:rPr lang="ar-AE" sz="1600" i="1">
                                <a:solidFill>
                                  <a:schemeClr val="bg1"/>
                                </a:solidFill>
                                <a:latin typeface="Cambria Math" panose="02040503050406030204" pitchFamily="18" charset="0"/>
                              </a:rPr>
                              <m:t>𝑥</m:t>
                            </m:r>
                          </m:e>
                          <m:sub>
                            <m:r>
                              <a:rPr lang="ar-AE" sz="1600" i="1">
                                <a:solidFill>
                                  <a:schemeClr val="bg1"/>
                                </a:solidFill>
                                <a:latin typeface="Cambria Math" panose="02040503050406030204" pitchFamily="18" charset="0"/>
                              </a:rPr>
                              <m:t>𝑖𝑝</m:t>
                            </m:r>
                          </m:sub>
                        </m:sSub>
                      </m:e>
                    </m:d>
                    <m:r>
                      <a:rPr lang="en-US" sz="1600" b="0" i="0" smtClean="0">
                        <a:solidFill>
                          <a:schemeClr val="bg1"/>
                        </a:solidFill>
                        <a:latin typeface="Cambria Math" panose="02040503050406030204" pitchFamily="18" charset="0"/>
                      </a:rPr>
                      <m:t> ; </m:t>
                    </m:r>
                    <m:r>
                      <a:rPr lang="ar-AE" sz="1600" i="1">
                        <a:solidFill>
                          <a:schemeClr val="bg1"/>
                        </a:solidFill>
                        <a:latin typeface="Cambria Math" panose="02040503050406030204" pitchFamily="18" charset="0"/>
                      </a:rPr>
                      <m:t>𝑗</m:t>
                    </m:r>
                    <m:r>
                      <a:rPr lang="ar-AE" sz="1600">
                        <a:solidFill>
                          <a:schemeClr val="bg1"/>
                        </a:solidFill>
                        <a:latin typeface="Cambria Math" panose="02040503050406030204" pitchFamily="18" charset="0"/>
                      </a:rPr>
                      <m:t>=</m:t>
                    </m:r>
                    <m:d>
                      <m:dPr>
                        <m:sepChr m:val=","/>
                        <m:ctrlPr>
                          <a:rPr lang="ar-AE" sz="1600" i="1">
                            <a:solidFill>
                              <a:schemeClr val="bg1"/>
                            </a:solidFill>
                            <a:latin typeface="Cambria Math" panose="02040503050406030204" pitchFamily="18" charset="0"/>
                          </a:rPr>
                        </m:ctrlPr>
                      </m:dPr>
                      <m:e>
                        <m:sSub>
                          <m:sSubPr>
                            <m:ctrlPr>
                              <a:rPr lang="ar-AE" sz="1600" i="1">
                                <a:solidFill>
                                  <a:schemeClr val="bg1"/>
                                </a:solidFill>
                                <a:latin typeface="Cambria Math" panose="02040503050406030204" pitchFamily="18" charset="0"/>
                              </a:rPr>
                            </m:ctrlPr>
                          </m:sSubPr>
                          <m:e>
                            <m:r>
                              <a:rPr lang="ar-AE" sz="1600" i="1">
                                <a:solidFill>
                                  <a:schemeClr val="bg1"/>
                                </a:solidFill>
                                <a:latin typeface="Cambria Math" panose="02040503050406030204" pitchFamily="18" charset="0"/>
                              </a:rPr>
                              <m:t>𝑥</m:t>
                            </m:r>
                          </m:e>
                          <m:sub>
                            <m:r>
                              <a:rPr lang="ar-AE" sz="1600" i="1">
                                <a:solidFill>
                                  <a:schemeClr val="bg1"/>
                                </a:solidFill>
                                <a:latin typeface="Cambria Math" panose="02040503050406030204" pitchFamily="18" charset="0"/>
                              </a:rPr>
                              <m:t>𝑗</m:t>
                            </m:r>
                            <m:r>
                              <a:rPr lang="ar-AE" sz="1600">
                                <a:solidFill>
                                  <a:schemeClr val="bg1"/>
                                </a:solidFill>
                                <a:latin typeface="Cambria Math" panose="02040503050406030204" pitchFamily="18" charset="0"/>
                              </a:rPr>
                              <m:t>1</m:t>
                            </m:r>
                          </m:sub>
                        </m:sSub>
                      </m:e>
                      <m:e>
                        <m:sSub>
                          <m:sSubPr>
                            <m:ctrlPr>
                              <a:rPr lang="ar-AE" sz="1600" i="1">
                                <a:solidFill>
                                  <a:schemeClr val="bg1"/>
                                </a:solidFill>
                                <a:latin typeface="Cambria Math" panose="02040503050406030204" pitchFamily="18" charset="0"/>
                              </a:rPr>
                            </m:ctrlPr>
                          </m:sSubPr>
                          <m:e>
                            <m:r>
                              <a:rPr lang="ar-AE" sz="1600" i="1">
                                <a:solidFill>
                                  <a:schemeClr val="bg1"/>
                                </a:solidFill>
                                <a:latin typeface="Cambria Math" panose="02040503050406030204" pitchFamily="18" charset="0"/>
                              </a:rPr>
                              <m:t>𝑥</m:t>
                            </m:r>
                          </m:e>
                          <m:sub>
                            <m:r>
                              <a:rPr lang="ar-AE" sz="1600" i="1">
                                <a:solidFill>
                                  <a:schemeClr val="bg1"/>
                                </a:solidFill>
                                <a:latin typeface="Cambria Math" panose="02040503050406030204" pitchFamily="18" charset="0"/>
                              </a:rPr>
                              <m:t>𝑗</m:t>
                            </m:r>
                            <m:r>
                              <a:rPr lang="ar-AE" sz="1600">
                                <a:solidFill>
                                  <a:schemeClr val="bg1"/>
                                </a:solidFill>
                                <a:latin typeface="Cambria Math" panose="02040503050406030204" pitchFamily="18" charset="0"/>
                              </a:rPr>
                              <m:t>2</m:t>
                            </m:r>
                          </m:sub>
                        </m:sSub>
                      </m:e>
                      <m:e>
                        <m:r>
                          <a:rPr lang="ar-AE" sz="1600">
                            <a:solidFill>
                              <a:schemeClr val="bg1"/>
                            </a:solidFill>
                            <a:latin typeface="Cambria Math" panose="02040503050406030204" pitchFamily="18" charset="0"/>
                          </a:rPr>
                          <m:t>.</m:t>
                        </m:r>
                      </m:e>
                      <m:e>
                        <m:r>
                          <a:rPr lang="ar-AE" sz="1600">
                            <a:solidFill>
                              <a:schemeClr val="bg1"/>
                            </a:solidFill>
                            <a:latin typeface="Cambria Math" panose="02040503050406030204" pitchFamily="18" charset="0"/>
                          </a:rPr>
                          <m:t>..</m:t>
                        </m:r>
                        <m:sSub>
                          <m:sSubPr>
                            <m:ctrlPr>
                              <a:rPr lang="ar-AE" sz="1600" i="1">
                                <a:solidFill>
                                  <a:schemeClr val="bg1"/>
                                </a:solidFill>
                                <a:latin typeface="Cambria Math" panose="02040503050406030204" pitchFamily="18" charset="0"/>
                              </a:rPr>
                            </m:ctrlPr>
                          </m:sSubPr>
                          <m:e>
                            <m:r>
                              <a:rPr lang="ar-AE" sz="1600" i="1">
                                <a:solidFill>
                                  <a:schemeClr val="bg1"/>
                                </a:solidFill>
                                <a:latin typeface="Cambria Math" panose="02040503050406030204" pitchFamily="18" charset="0"/>
                              </a:rPr>
                              <m:t>𝑥</m:t>
                            </m:r>
                          </m:e>
                          <m:sub>
                            <m:r>
                              <a:rPr lang="ar-AE" sz="1600" i="1">
                                <a:solidFill>
                                  <a:schemeClr val="bg1"/>
                                </a:solidFill>
                                <a:latin typeface="Cambria Math" panose="02040503050406030204" pitchFamily="18" charset="0"/>
                              </a:rPr>
                              <m:t>𝑗𝑝</m:t>
                            </m:r>
                          </m:sub>
                        </m:sSub>
                      </m:e>
                    </m:d>
                  </m:oMath>
                </a14:m>
                <a:br>
                  <a:rPr lang="ar-AE" sz="1600" dirty="0">
                    <a:solidFill>
                      <a:schemeClr val="bg1"/>
                    </a:solidFill>
                    <a:latin typeface="Times New Roman" panose="02020603050405020304" pitchFamily="18" charset="0"/>
                    <a:cs typeface="Times New Roman" panose="02020603050405020304" pitchFamily="18" charset="0"/>
                  </a:rPr>
                </a:br>
                <a:r>
                  <a:rPr lang="vi-VN" sz="1600" dirty="0">
                    <a:solidFill>
                      <a:schemeClr val="bg1"/>
                    </a:solidFill>
                    <a:latin typeface="Times New Roman" panose="02020603050405020304" pitchFamily="18" charset="0"/>
                    <a:cs typeface="Times New Roman" panose="02020603050405020304" pitchFamily="18" charset="0"/>
                  </a:rPr>
                  <a:t>trong đó </a:t>
                </a:r>
                <a14:m>
                  <m:oMath xmlns:m="http://schemas.openxmlformats.org/officeDocument/2006/math">
                    <m:r>
                      <a:rPr lang="vi-VN" sz="1600" i="1">
                        <a:solidFill>
                          <a:schemeClr val="bg1"/>
                        </a:solidFill>
                        <a:latin typeface="Cambria Math" panose="02040503050406030204" pitchFamily="18" charset="0"/>
                      </a:rPr>
                      <m:t>𝑝</m:t>
                    </m:r>
                  </m:oMath>
                </a14:m>
                <a:r>
                  <a:rPr lang="vi-VN" sz="1600" dirty="0">
                    <a:solidFill>
                      <a:schemeClr val="bg1"/>
                    </a:solidFill>
                    <a:latin typeface="Times New Roman" panose="02020603050405020304" pitchFamily="18" charset="0"/>
                    <a:cs typeface="Times New Roman" panose="02020603050405020304" pitchFamily="18" charset="0"/>
                  </a:rPr>
                  <a:t>là số thuộc tính.</a:t>
                </a:r>
              </a:p>
            </p:txBody>
          </p:sp>
        </mc:Choice>
        <mc:Fallback xmlns="">
          <p:sp>
            <p:nvSpPr>
              <p:cNvPr id="17" name="TextBox 16">
                <a:extLst>
                  <a:ext uri="{FF2B5EF4-FFF2-40B4-BE49-F238E27FC236}">
                    <a16:creationId xmlns:a16="http://schemas.microsoft.com/office/drawing/2014/main" id="{79DA35AB-DC67-AD51-8D61-82791D803FA2}"/>
                  </a:ext>
                </a:extLst>
              </p:cNvPr>
              <p:cNvSpPr txBox="1">
                <a:spLocks noRot="1" noChangeAspect="1" noMove="1" noResize="1" noEditPoints="1" noAdjustHandles="1" noChangeArrowheads="1" noChangeShapeType="1" noTextEdit="1"/>
              </p:cNvSpPr>
              <p:nvPr/>
            </p:nvSpPr>
            <p:spPr>
              <a:xfrm>
                <a:off x="484227" y="1538286"/>
                <a:ext cx="8859797" cy="622222"/>
              </a:xfrm>
              <a:prstGeom prst="rect">
                <a:avLst/>
              </a:prstGeom>
              <a:blipFill>
                <a:blip r:embed="rId7"/>
                <a:stretch>
                  <a:fillRect l="-344" b="-11765"/>
                </a:stretch>
              </a:blipFill>
            </p:spPr>
            <p:txBody>
              <a:bodyPr/>
              <a:lstStyle/>
              <a:p>
                <a:r>
                  <a:rPr lang="vi-VN">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DAD0BD-BE26-09C1-C34D-92394C68DE5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73EFDCA-ED44-D09B-BAB1-BBA8660B9226}"/>
              </a:ext>
            </a:extLst>
          </p:cNvPr>
          <p:cNvSpPr/>
          <p:nvPr/>
        </p:nvSpPr>
        <p:spPr>
          <a:xfrm>
            <a:off x="589002" y="467201"/>
            <a:ext cx="13452396" cy="1051798"/>
          </a:xfrm>
          <a:prstGeom prst="rect">
            <a:avLst/>
          </a:prstGeom>
          <a:noFill/>
          <a:ln/>
        </p:spPr>
        <p:txBody>
          <a:bodyPr wrap="square" lIns="0" tIns="0" rIns="0" bIns="0" rtlCol="0" anchor="t"/>
          <a:lstStyle/>
          <a:p>
            <a:pPr marL="0" indent="0" algn="l">
              <a:lnSpc>
                <a:spcPts val="4100"/>
              </a:lnSpc>
              <a:buNone/>
            </a:pPr>
            <a:r>
              <a:rPr lang="en-US"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4. </a:t>
            </a:r>
            <a:r>
              <a:rPr lang="en-US" sz="3300" dirty="0" err="1">
                <a:solidFill>
                  <a:srgbClr val="CBCCCE"/>
                </a:solidFill>
                <a:latin typeface="Times New Roman" panose="02020603050405020304" pitchFamily="18" charset="0"/>
                <a:ea typeface="Instrument Sans Semi Bold" pitchFamily="34" charset="-122"/>
                <a:cs typeface="Times New Roman" panose="02020603050405020304" pitchFamily="18" charset="0"/>
              </a:rPr>
              <a:t>Độ</a:t>
            </a:r>
            <a:r>
              <a:rPr lang="en-US" sz="3300" dirty="0">
                <a:solidFill>
                  <a:srgbClr val="CBCCCE"/>
                </a:solidFill>
                <a:latin typeface="Times New Roman" panose="02020603050405020304" pitchFamily="18" charset="0"/>
                <a:ea typeface="Instrument Sans Semi Bold" pitchFamily="34" charset="-122"/>
                <a:cs typeface="Times New Roman" panose="02020603050405020304" pitchFamily="18" charset="0"/>
              </a:rPr>
              <a:t> đo không tương đồng cho dữ liệu số (Numeric Data): Khoảng cách Minkowski</a:t>
            </a:r>
            <a:endParaRPr lang="en-US" sz="3300" dirty="0">
              <a:latin typeface="Times New Roman" panose="02020603050405020304" pitchFamily="18" charset="0"/>
              <a:cs typeface="Times New Roman" panose="02020603050405020304" pitchFamily="18" charset="0"/>
            </a:endParaRPr>
          </a:p>
        </p:txBody>
      </p:sp>
      <p:sp>
        <p:nvSpPr>
          <p:cNvPr id="9" name="Text 6">
            <a:extLst>
              <a:ext uri="{FF2B5EF4-FFF2-40B4-BE49-F238E27FC236}">
                <a16:creationId xmlns:a16="http://schemas.microsoft.com/office/drawing/2014/main" id="{D5FAE469-8C45-FC09-AC0F-1F2080CE9C90}"/>
              </a:ext>
            </a:extLst>
          </p:cNvPr>
          <p:cNvSpPr/>
          <p:nvPr/>
        </p:nvSpPr>
        <p:spPr>
          <a:xfrm>
            <a:off x="503277" y="4372780"/>
            <a:ext cx="13452396" cy="290036"/>
          </a:xfrm>
          <a:prstGeom prst="rect">
            <a:avLst/>
          </a:prstGeom>
          <a:noFill/>
          <a:ln/>
        </p:spPr>
        <p:txBody>
          <a:bodyPr wrap="none" lIns="0" tIns="0" rIns="0" bIns="0" rtlCol="0" anchor="t"/>
          <a:lstStyle/>
          <a:p>
            <a:pPr marL="0" indent="0" algn="l">
              <a:lnSpc>
                <a:spcPts val="2350"/>
              </a:lnSpc>
              <a:buNone/>
            </a:pPr>
            <a:endParaRPr lang="en-US" sz="1450" dirty="0">
              <a:latin typeface="Times New Roman" panose="02020603050405020304" pitchFamily="18" charset="0"/>
              <a:cs typeface="Times New Roman" panose="02020603050405020304" pitchFamily="18" charset="0"/>
            </a:endParaRPr>
          </a:p>
        </p:txBody>
      </p:sp>
      <p:sp>
        <p:nvSpPr>
          <p:cNvPr id="13" name="Text 9">
            <a:extLst>
              <a:ext uri="{FF2B5EF4-FFF2-40B4-BE49-F238E27FC236}">
                <a16:creationId xmlns:a16="http://schemas.microsoft.com/office/drawing/2014/main" id="{C0132342-03BF-7BDF-000C-30725EBDC6E0}"/>
              </a:ext>
            </a:extLst>
          </p:cNvPr>
          <p:cNvSpPr/>
          <p:nvPr/>
        </p:nvSpPr>
        <p:spPr>
          <a:xfrm>
            <a:off x="589002" y="6103977"/>
            <a:ext cx="13452396" cy="888325"/>
          </a:xfrm>
          <a:prstGeom prst="rect">
            <a:avLst/>
          </a:prstGeom>
          <a:noFill/>
          <a:ln/>
        </p:spPr>
        <p:txBody>
          <a:bodyPr wrap="square" lIns="0" tIns="0" rIns="0" bIns="0" rtlCol="0" anchor="t"/>
          <a:lstStyle/>
          <a:p>
            <a:pPr marL="0" indent="0" algn="l">
              <a:lnSpc>
                <a:spcPts val="2350"/>
              </a:lnSpc>
              <a:buNone/>
            </a:pPr>
            <a:endParaRPr lang="en-US" sz="1450" dirty="0">
              <a:latin typeface="Times New Roman" panose="02020603050405020304" pitchFamily="18" charset="0"/>
              <a:cs typeface="Times New Roman" panose="02020603050405020304" pitchFamily="18" charset="0"/>
            </a:endParaRPr>
          </a:p>
        </p:txBody>
      </p:sp>
      <p:pic>
        <p:nvPicPr>
          <p:cNvPr id="16" name="Hình ảnh 15">
            <a:extLst>
              <a:ext uri="{FF2B5EF4-FFF2-40B4-BE49-F238E27FC236}">
                <a16:creationId xmlns:a16="http://schemas.microsoft.com/office/drawing/2014/main" id="{F758D0ED-885D-0402-7489-6E602FD07A52}"/>
              </a:ext>
            </a:extLst>
          </p:cNvPr>
          <p:cNvPicPr>
            <a:picLocks noChangeAspect="1"/>
          </p:cNvPicPr>
          <p:nvPr/>
        </p:nvPicPr>
        <p:blipFill>
          <a:blip r:embed="rId3"/>
          <a:stretch>
            <a:fillRect/>
          </a:stretch>
        </p:blipFill>
        <p:spPr>
          <a:xfrm>
            <a:off x="10943711" y="7357766"/>
            <a:ext cx="3686689" cy="828791"/>
          </a:xfrm>
          <a:prstGeom prst="rect">
            <a:avLst/>
          </a:prstGeom>
        </p:spPr>
      </p:pic>
      <p:sp>
        <p:nvSpPr>
          <p:cNvPr id="3" name="Text 8">
            <a:extLst>
              <a:ext uri="{FF2B5EF4-FFF2-40B4-BE49-F238E27FC236}">
                <a16:creationId xmlns:a16="http://schemas.microsoft.com/office/drawing/2014/main" id="{89653515-B13F-6EE8-4B1D-62DCDEE43031}"/>
              </a:ext>
            </a:extLst>
          </p:cNvPr>
          <p:cNvSpPr/>
          <p:nvPr/>
        </p:nvSpPr>
        <p:spPr>
          <a:xfrm>
            <a:off x="503277" y="6081414"/>
            <a:ext cx="4278154" cy="262890"/>
          </a:xfrm>
          <a:prstGeom prst="rect">
            <a:avLst/>
          </a:prstGeom>
          <a:noFill/>
          <a:ln/>
        </p:spPr>
        <p:txBody>
          <a:bodyPr wrap="none" lIns="0" tIns="0" rIns="0" bIns="0" rtlCol="0" anchor="t"/>
          <a:lstStyle/>
          <a:p>
            <a:pPr>
              <a:lnSpc>
                <a:spcPts val="2050"/>
              </a:lnSpc>
            </a:pPr>
            <a:r>
              <a:rPr lang="en-US" sz="1650">
                <a:solidFill>
                  <a:srgbClr val="CBCCCE"/>
                </a:solidFill>
                <a:latin typeface="Times New Roman" panose="02020603050405020304" pitchFamily="18" charset="0"/>
                <a:cs typeface="Times New Roman" panose="02020603050405020304" pitchFamily="18" charset="0"/>
              </a:rPr>
              <a:t>6. Khoảng cách có trọng số</a:t>
            </a:r>
            <a:endParaRPr lang="en-US" sz="165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E814608-5C28-AFE3-1A8C-201CE81F5288}"/>
              </a:ext>
            </a:extLst>
          </p:cNvPr>
          <p:cNvSpPr txBox="1"/>
          <p:nvPr/>
        </p:nvSpPr>
        <p:spPr>
          <a:xfrm>
            <a:off x="4275990" y="2216586"/>
            <a:ext cx="5724525" cy="1477328"/>
          </a:xfrm>
          <a:prstGeom prst="rect">
            <a:avLst/>
          </a:prstGeom>
          <a:noFill/>
        </p:spPr>
        <p:txBody>
          <a:bodyPr wrap="square" rtlCol="0">
            <a:spAutoFit/>
          </a:bodyPr>
          <a:lstStyle/>
          <a:p>
            <a:r>
              <a:rPr lang="en-US">
                <a:solidFill>
                  <a:schemeClr val="bg1"/>
                </a:solidFill>
                <a:latin typeface="Times New Roman" panose="02020603050405020304" pitchFamily="18" charset="0"/>
                <a:cs typeface="Times New Roman" panose="02020603050405020304" pitchFamily="18" charset="0"/>
              </a:rPr>
              <a:t>Mọi khoảng cách thỏa các điều kiện sau gọi là metric:</a:t>
            </a:r>
            <a:br>
              <a:rPr lang="en-US">
                <a:solidFill>
                  <a:schemeClr val="bg1"/>
                </a:solidFill>
                <a:latin typeface="Times New Roman" panose="02020603050405020304" pitchFamily="18" charset="0"/>
                <a:cs typeface="Times New Roman" panose="02020603050405020304" pitchFamily="18" charset="0"/>
              </a:rPr>
            </a:br>
            <a:r>
              <a:rPr lang="en-US">
                <a:solidFill>
                  <a:schemeClr val="bg1"/>
                </a:solidFill>
                <a:latin typeface="Times New Roman" panose="02020603050405020304" pitchFamily="18" charset="0"/>
                <a:cs typeface="Times New Roman" panose="02020603050405020304" pitchFamily="18" charset="0"/>
              </a:rPr>
              <a:t>a. Không âm: d(i,j) ≥ 0</a:t>
            </a:r>
            <a:br>
              <a:rPr lang="en-US">
                <a:solidFill>
                  <a:schemeClr val="bg1"/>
                </a:solidFill>
                <a:latin typeface="Times New Roman" panose="02020603050405020304" pitchFamily="18" charset="0"/>
                <a:cs typeface="Times New Roman" panose="02020603050405020304" pitchFamily="18" charset="0"/>
              </a:rPr>
            </a:br>
            <a:r>
              <a:rPr lang="en-US">
                <a:solidFill>
                  <a:schemeClr val="bg1"/>
                </a:solidFill>
                <a:latin typeface="Times New Roman" panose="02020603050405020304" pitchFamily="18" charset="0"/>
                <a:cs typeface="Times New Roman" panose="02020603050405020304" pitchFamily="18" charset="0"/>
              </a:rPr>
              <a:t>b. Đồng nhất: d(i,i) = 0</a:t>
            </a:r>
            <a:br>
              <a:rPr lang="en-US">
                <a:solidFill>
                  <a:schemeClr val="bg1"/>
                </a:solidFill>
                <a:latin typeface="Times New Roman" panose="02020603050405020304" pitchFamily="18" charset="0"/>
                <a:cs typeface="Times New Roman" panose="02020603050405020304" pitchFamily="18" charset="0"/>
              </a:rPr>
            </a:br>
            <a:r>
              <a:rPr lang="en-US">
                <a:solidFill>
                  <a:schemeClr val="bg1"/>
                </a:solidFill>
                <a:latin typeface="Times New Roman" panose="02020603050405020304" pitchFamily="18" charset="0"/>
                <a:cs typeface="Times New Roman" panose="02020603050405020304" pitchFamily="18" charset="0"/>
              </a:rPr>
              <a:t>c. Đối xứng: d(i,j) = d(j,i)</a:t>
            </a:r>
            <a:br>
              <a:rPr lang="en-US">
                <a:solidFill>
                  <a:schemeClr val="bg1"/>
                </a:solidFill>
                <a:latin typeface="Times New Roman" panose="02020603050405020304" pitchFamily="18" charset="0"/>
                <a:cs typeface="Times New Roman" panose="02020603050405020304" pitchFamily="18" charset="0"/>
              </a:rPr>
            </a:br>
            <a:r>
              <a:rPr lang="en-US">
                <a:solidFill>
                  <a:schemeClr val="bg1"/>
                </a:solidFill>
                <a:latin typeface="Times New Roman" panose="02020603050405020304" pitchFamily="18" charset="0"/>
                <a:cs typeface="Times New Roman" panose="02020603050405020304" pitchFamily="18" charset="0"/>
              </a:rPr>
              <a:t>d. Bất đẳng thức tam giác: d(i,j) ≤ d(i,k) + d(k,j)</a:t>
            </a:r>
          </a:p>
        </p:txBody>
      </p:sp>
      <p:pic>
        <p:nvPicPr>
          <p:cNvPr id="25" name="Picture 24">
            <a:extLst>
              <a:ext uri="{FF2B5EF4-FFF2-40B4-BE49-F238E27FC236}">
                <a16:creationId xmlns:a16="http://schemas.microsoft.com/office/drawing/2014/main" id="{F5733717-105E-3719-F548-8547C8B76BB4}"/>
              </a:ext>
            </a:extLst>
          </p:cNvPr>
          <p:cNvPicPr>
            <a:picLocks noChangeAspect="1"/>
          </p:cNvPicPr>
          <p:nvPr/>
        </p:nvPicPr>
        <p:blipFill>
          <a:blip r:embed="rId4"/>
          <a:stretch>
            <a:fillRect/>
          </a:stretch>
        </p:blipFill>
        <p:spPr>
          <a:xfrm>
            <a:off x="4275990" y="4391501"/>
            <a:ext cx="5268060" cy="1247949"/>
          </a:xfrm>
          <a:prstGeom prst="rect">
            <a:avLst/>
          </a:prstGeom>
        </p:spPr>
      </p:pic>
      <p:sp>
        <p:nvSpPr>
          <p:cNvPr id="29" name="Text 8">
            <a:extLst>
              <a:ext uri="{FF2B5EF4-FFF2-40B4-BE49-F238E27FC236}">
                <a16:creationId xmlns:a16="http://schemas.microsoft.com/office/drawing/2014/main" id="{6A1422B8-8162-5B83-DAF5-AD113B6A2C7B}"/>
              </a:ext>
            </a:extLst>
          </p:cNvPr>
          <p:cNvSpPr/>
          <p:nvPr/>
        </p:nvSpPr>
        <p:spPr>
          <a:xfrm>
            <a:off x="655677" y="1765934"/>
            <a:ext cx="4278154" cy="262890"/>
          </a:xfrm>
          <a:prstGeom prst="rect">
            <a:avLst/>
          </a:prstGeom>
          <a:noFill/>
          <a:ln/>
        </p:spPr>
        <p:txBody>
          <a:bodyPr wrap="none" lIns="0" tIns="0" rIns="0" bIns="0" rtlCol="0" anchor="t"/>
          <a:lstStyle/>
          <a:p>
            <a:pPr marL="0" indent="0" algn="l">
              <a:lnSpc>
                <a:spcPts val="2050"/>
              </a:lnSpc>
              <a:buNone/>
            </a:pPr>
            <a:r>
              <a:rPr lang="en-US" sz="1650">
                <a:solidFill>
                  <a:srgbClr val="CBCCCE"/>
                </a:solidFill>
                <a:latin typeface="Times New Roman" panose="02020603050405020304" pitchFamily="18" charset="0"/>
                <a:ea typeface="Instrument Sans Semi Bold" pitchFamily="34" charset="-122"/>
                <a:cs typeface="Times New Roman" panose="02020603050405020304" pitchFamily="18" charset="0"/>
              </a:rPr>
              <a:t>4. Các tính chất :</a:t>
            </a:r>
            <a:endParaRPr lang="en-US" sz="1650" dirty="0">
              <a:latin typeface="Times New Roman" panose="02020603050405020304" pitchFamily="18" charset="0"/>
              <a:cs typeface="Times New Roman" panose="02020603050405020304" pitchFamily="18" charset="0"/>
            </a:endParaRPr>
          </a:p>
        </p:txBody>
      </p:sp>
      <p:sp>
        <p:nvSpPr>
          <p:cNvPr id="30" name="Text 8">
            <a:extLst>
              <a:ext uri="{FF2B5EF4-FFF2-40B4-BE49-F238E27FC236}">
                <a16:creationId xmlns:a16="http://schemas.microsoft.com/office/drawing/2014/main" id="{19927CBB-A61C-026F-B3A2-A3E9A801B7BE}"/>
              </a:ext>
            </a:extLst>
          </p:cNvPr>
          <p:cNvSpPr/>
          <p:nvPr/>
        </p:nvSpPr>
        <p:spPr>
          <a:xfrm>
            <a:off x="589002" y="3951029"/>
            <a:ext cx="4278154" cy="262890"/>
          </a:xfrm>
          <a:prstGeom prst="rect">
            <a:avLst/>
          </a:prstGeom>
          <a:noFill/>
          <a:ln/>
        </p:spPr>
        <p:txBody>
          <a:bodyPr wrap="none" lIns="0" tIns="0" rIns="0" bIns="0" rtlCol="0" anchor="t"/>
          <a:lstStyle/>
          <a:p>
            <a:pPr>
              <a:lnSpc>
                <a:spcPts val="2050"/>
              </a:lnSpc>
            </a:pPr>
            <a:r>
              <a:rPr lang="en-US" sz="1650">
                <a:solidFill>
                  <a:srgbClr val="CBCCCE"/>
                </a:solidFill>
                <a:latin typeface="Times New Roman" panose="02020603050405020304" pitchFamily="18" charset="0"/>
                <a:cs typeface="Times New Roman" panose="02020603050405020304" pitchFamily="18" charset="0"/>
              </a:rPr>
              <a:t>5. Khoảng cách Supremum </a:t>
            </a:r>
            <a:endParaRPr lang="en-US" sz="1650" dirty="0">
              <a:latin typeface="Times New Roman" panose="02020603050405020304" pitchFamily="18" charset="0"/>
              <a:cs typeface="Times New Roman" panose="02020603050405020304" pitchFamily="18" charset="0"/>
            </a:endParaRPr>
          </a:p>
        </p:txBody>
      </p:sp>
      <p:pic>
        <p:nvPicPr>
          <p:cNvPr id="32" name="Picture 31">
            <a:extLst>
              <a:ext uri="{FF2B5EF4-FFF2-40B4-BE49-F238E27FC236}">
                <a16:creationId xmlns:a16="http://schemas.microsoft.com/office/drawing/2014/main" id="{48589667-100F-3828-8C85-50E924377A18}"/>
              </a:ext>
            </a:extLst>
          </p:cNvPr>
          <p:cNvPicPr>
            <a:picLocks noChangeAspect="1"/>
          </p:cNvPicPr>
          <p:nvPr/>
        </p:nvPicPr>
        <p:blipFill>
          <a:blip r:embed="rId5"/>
          <a:stretch>
            <a:fillRect/>
          </a:stretch>
        </p:blipFill>
        <p:spPr>
          <a:xfrm>
            <a:off x="4275991" y="6645949"/>
            <a:ext cx="5268060" cy="743054"/>
          </a:xfrm>
          <a:prstGeom prst="rect">
            <a:avLst/>
          </a:prstGeom>
        </p:spPr>
      </p:pic>
    </p:spTree>
    <p:extLst>
      <p:ext uri="{BB962C8B-B14F-4D97-AF65-F5344CB8AC3E}">
        <p14:creationId xmlns:p14="http://schemas.microsoft.com/office/powerpoint/2010/main" val="3291606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ài liệu" ma:contentTypeID="0x01010060811C320DB09146B949355C1F67BBAE" ma:contentTypeVersion="7" ma:contentTypeDescription="Tạo tài liệu mới." ma:contentTypeScope="" ma:versionID="0c5dc14839786ff6417da974696bdab2">
  <xsd:schema xmlns:xsd="http://www.w3.org/2001/XMLSchema" xmlns:xs="http://www.w3.org/2001/XMLSchema" xmlns:p="http://schemas.microsoft.com/office/2006/metadata/properties" xmlns:ns2="fd63efce-8fbd-4040-94f1-ea540616c8b8" targetNamespace="http://schemas.microsoft.com/office/2006/metadata/properties" ma:root="true" ma:fieldsID="0fd769ffa81e029959f19baa62fbcfbb" ns2:_="">
    <xsd:import namespace="fd63efce-8fbd-4040-94f1-ea540616c8b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63efce-8fbd-4040-94f1-ea540616c8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F28390-9F7C-412D-A6FD-3FA9D8E2F06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2D1446E-F4FB-4AFC-9F89-47171A50B5B6}">
  <ds:schemaRefs>
    <ds:schemaRef ds:uri="http://schemas.microsoft.com/sharepoint/v3/contenttype/forms"/>
  </ds:schemaRefs>
</ds:datastoreItem>
</file>

<file path=customXml/itemProps3.xml><?xml version="1.0" encoding="utf-8"?>
<ds:datastoreItem xmlns:ds="http://schemas.openxmlformats.org/officeDocument/2006/customXml" ds:itemID="{981A97A6-0B51-48AD-8875-4462431A725B}"/>
</file>

<file path=docProps/app.xml><?xml version="1.0" encoding="utf-8"?>
<Properties xmlns="http://schemas.openxmlformats.org/officeDocument/2006/extended-properties" xmlns:vt="http://schemas.openxmlformats.org/officeDocument/2006/docPropsVTypes">
  <TotalTime>265</TotalTime>
  <Words>1660</Words>
  <Application>Microsoft Office PowerPoint</Application>
  <PresentationFormat>Custom</PresentationFormat>
  <Paragraphs>142</Paragraphs>
  <Slides>20</Slides>
  <Notes>20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Nguyễn Tuấn Duy</dc:creator>
  <cp:lastModifiedBy>ĐÀO HẢI NAM</cp:lastModifiedBy>
  <cp:revision>27</cp:revision>
  <dcterms:created xsi:type="dcterms:W3CDTF">2025-09-14T05:03:41Z</dcterms:created>
  <dcterms:modified xsi:type="dcterms:W3CDTF">2025-10-28T20:55:28Z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0x01010060811C320DB09146B949355C1F67BBAE</vt:lpwstr>
  </property>
</Properties>
</file>